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2" r:id="rId5"/>
    <p:sldId id="298" r:id="rId6"/>
    <p:sldId id="344"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0" r:id="rId20"/>
    <p:sldId id="346" r:id="rId21"/>
    <p:sldId id="323" r:id="rId22"/>
    <p:sldId id="324" r:id="rId23"/>
    <p:sldId id="325" r:id="rId24"/>
    <p:sldId id="336" r:id="rId25"/>
    <p:sldId id="338" r:id="rId26"/>
    <p:sldId id="345" r:id="rId27"/>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3605" autoAdjust="0"/>
    <p:restoredTop sz="24795" autoAdjust="0"/>
  </p:normalViewPr>
  <p:slideViewPr>
    <p:cSldViewPr snapToGrid="0">
      <p:cViewPr varScale="1">
        <p:scale>
          <a:sx n="12" d="100"/>
          <a:sy n="12" d="100"/>
        </p:scale>
        <p:origin x="2427" y="21"/>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933"/>
    </p:cViewPr>
  </p:notesTextViewPr>
  <p:sorterViewPr>
    <p:cViewPr varScale="1">
      <p:scale>
        <a:sx n="1" d="1"/>
        <a:sy n="1" d="1"/>
      </p:scale>
      <p:origin x="0" y="-53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pPr/>
              <a:t>10/17/2018</a:t>
            </a:fld>
            <a:endParaRPr lang="fr-FR"/>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pPr/>
              <a:t>‹N°›</a:t>
            </a:fld>
            <a:endParaRPr lang="fr-FR"/>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La présentation suivante est destinée aux jeunes âgés de 11 ans et plus. Nous recommandons de prévoir 90 minutes pour la présentation, la discussion dirigée, les vidéos et l’activité de codage des étudiants. </a:t>
            </a:r>
            <a:endParaRPr lang="fr-FR" b="1" u="sng" dirty="0"/>
          </a:p>
          <a:p>
            <a:endParaRPr lang="fr-FR" b="1" u="sng" dirty="0"/>
          </a:p>
          <a:p>
            <a:r>
              <a:rPr lang="fr-FR" b="1" u="sng" dirty="0"/>
              <a:t>EXEMPLE DE SCRIPT :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sz="1200" kern="1200" dirty="0">
                <a:solidFill>
                  <a:schemeClr val="tx1"/>
                </a:solidFill>
                <a:effectLst/>
                <a:latin typeface="+mn-lt"/>
              </a:rPr>
              <a:t>Bonjour ! Je m’appelle &lt;nom&gt; de &lt;entreprise&gt;. Bienvenue à la formation « Une Heure de Code™ » ! « Une Heure de Code™ » est une campagne mondiale de Code.org, qui a pour but de démystifier le code et de montrer que tout le monde peut en acquérir les bases. Aujourd’hui, vous ferez partie de ce projet</a:t>
            </a:r>
            <a:r>
              <a:rPr lang="fr-FR" dirty="0"/>
              <a:t> puisque nous allons apprendre à coder ensemble avec Minecraft de Microsoft.</a:t>
            </a:r>
            <a:r>
              <a:rPr lang="fr-FR" b="0" u="none" baseline="0" dirty="0"/>
              <a:t> Avant cela, nous allons essayer d’expliquer ce qu’est </a:t>
            </a:r>
            <a:r>
              <a:rPr lang="fr-FR" b="0" i="1" u="none" baseline="0" dirty="0"/>
              <a:t>concrètement</a:t>
            </a:r>
            <a:r>
              <a:rPr lang="fr-FR" b="0" u="none" baseline="0" dirty="0"/>
              <a:t> le code, pourquoi il est important d’apprendre à coder et en quoi cela peut être très amusant ! »</a:t>
            </a:r>
            <a:endParaRPr lang="fr-FR" b="1" u="sng" dirty="0"/>
          </a:p>
          <a:p>
            <a:endParaRPr lang="fr-FR" b="1" u="sng" dirty="0"/>
          </a:p>
          <a:p>
            <a:r>
              <a:rPr lang="fr-FR" b="1" u="sng" dirty="0"/>
              <a:t>OBJECTIF DE LA DIAPOSITIVE :</a:t>
            </a:r>
            <a:r>
              <a:rPr lang="fr-FR" dirty="0"/>
              <a:t> </a:t>
            </a:r>
          </a:p>
          <a:p>
            <a:endParaRPr lang="fr-FR" b="0" u="none" baseline="0" dirty="0"/>
          </a:p>
          <a:p>
            <a:r>
              <a:rPr lang="fr-FR" b="0" u="none" baseline="0" dirty="0"/>
              <a:t>Comment motiver les participants de l’événement « Une Heure de Code™ ».</a:t>
            </a:r>
          </a:p>
          <a:p>
            <a:endParaRPr lang="fr-FR" b="0" u="none" baseline="0" dirty="0"/>
          </a:p>
          <a:p>
            <a:r>
              <a:rPr lang="fr-FR" sz="1200" b="1" u="sng" kern="1200" dirty="0">
                <a:solidFill>
                  <a:schemeClr val="tx1"/>
                </a:solidFill>
                <a:latin typeface="+mn-lt"/>
              </a:rPr>
              <a:t>REMARQUE À L’ANIMATEUR :</a:t>
            </a:r>
          </a:p>
          <a:p>
            <a:r>
              <a:rPr lang="fr-FR" sz="1200" kern="1200" dirty="0">
                <a:solidFill>
                  <a:schemeClr val="tx1"/>
                </a:solidFill>
                <a:effectLst/>
                <a:latin typeface="+mn-lt"/>
              </a:rPr>
              <a:t>La plupart des diapositives de la présentation de l’événement doivent être présentées brièvement, pendant quelques secondes pour la plupart, afin d’apporter un support visuel à la présentation orale rapide que vous proposez à l’audience.</a:t>
            </a:r>
            <a:endParaRPr lang="fr-FR" b="1" u="sng" dirty="0"/>
          </a:p>
          <a:p>
            <a:endParaRPr lang="fr-FR" b="1" dirty="0"/>
          </a:p>
          <a:p>
            <a:r>
              <a:rPr lang="fr-FR" b="1" u="sng" dirty="0"/>
              <a:t>INSTRUCTIONS CONCERNANT L’IMAGE DE LA DIAPOSITIVE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Cette image représente la participation mondiale aux formations « Une Heure de Code</a:t>
            </a:r>
            <a:r>
              <a:rPr lang="fr-FR" sz="1200" kern="1200" baseline="30000" dirty="0">
                <a:solidFill>
                  <a:schemeClr val="tx1"/>
                </a:solidFill>
                <a:effectLst/>
                <a:latin typeface="+mn-lt"/>
              </a:rPr>
              <a:t>TM</a:t>
            </a:r>
            <a:r>
              <a:rPr lang="fr-FR" sz="1200" kern="1200" dirty="0">
                <a:solidFill>
                  <a:schemeClr val="tx1"/>
                </a:solidFill>
                <a:effectLst/>
                <a:latin typeface="+mn-lt"/>
              </a:rPr>
              <a:t>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1</a:t>
            </a:fld>
            <a:endParaRPr lang="fr-F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Si vous savez écrire des lignes de code, vous pourrez faire plein de choses, vous pourrez créer un blog, un site Web ou une application, seul ou entre amis.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1" u="sng" dirty="0"/>
              <a:t>OBJECTIF DE LA DIAPOSITIVE :</a:t>
            </a:r>
          </a:p>
          <a:p>
            <a:endParaRPr lang="fr-FR" b="1" u="sng" dirty="0"/>
          </a:p>
          <a:p>
            <a:r>
              <a:rPr lang="fr-FR" sz="1200" kern="1200" dirty="0">
                <a:solidFill>
                  <a:schemeClr val="tx1"/>
                </a:solidFill>
                <a:effectLst/>
                <a:latin typeface="+mn-lt"/>
              </a:rPr>
              <a:t>Dans les diapositives 9 à 12, nous tenterons de montrer</a:t>
            </a:r>
            <a:r>
              <a:rPr lang="fr-FR" dirty="0"/>
              <a:t> </a:t>
            </a:r>
            <a:r>
              <a:rPr lang="fr-FR" sz="1200" kern="1200" dirty="0">
                <a:solidFill>
                  <a:schemeClr val="tx1"/>
                </a:solidFill>
                <a:effectLst/>
                <a:latin typeface="+mn-lt"/>
              </a:rPr>
              <a:t>aux jeunes que la programmation est « fun ». Il convient d’insister sur le fait que la programmation </a:t>
            </a:r>
            <a:r>
              <a:rPr lang="fr-FR" sz="1200" b="1" kern="1200" dirty="0">
                <a:solidFill>
                  <a:schemeClr val="tx1"/>
                </a:solidFill>
                <a:effectLst/>
                <a:latin typeface="+mn-lt"/>
              </a:rPr>
              <a:t>est</a:t>
            </a:r>
            <a:r>
              <a:rPr lang="fr-FR" sz="1200" kern="1200" dirty="0">
                <a:solidFill>
                  <a:schemeClr val="tx1"/>
                </a:solidFill>
                <a:effectLst/>
                <a:latin typeface="+mn-lt"/>
              </a:rPr>
              <a:t> : </a:t>
            </a:r>
            <a:endParaRPr lang="fr-FR" dirty="0">
              <a:effectLst/>
            </a:endParaRPr>
          </a:p>
          <a:p>
            <a:pPr marL="628650" lvl="1" indent="-171450">
              <a:buFont typeface="Arial"/>
              <a:buChar char="•"/>
            </a:pPr>
            <a:r>
              <a:rPr lang="fr-FR" sz="1200" kern="1200" dirty="0">
                <a:solidFill>
                  <a:schemeClr val="tx1"/>
                </a:solidFill>
                <a:effectLst/>
                <a:latin typeface="+mn-lt"/>
              </a:rPr>
              <a:t>Collaborative </a:t>
            </a:r>
            <a:endParaRPr lang="fr-FR" dirty="0">
              <a:effectLst/>
            </a:endParaRPr>
          </a:p>
          <a:p>
            <a:pPr marL="628650" lvl="1" indent="-171450">
              <a:buFont typeface="Arial"/>
              <a:buChar char="•"/>
            </a:pPr>
            <a:r>
              <a:rPr lang="fr-FR" sz="1200" kern="1200" dirty="0">
                <a:solidFill>
                  <a:schemeClr val="tx1"/>
                </a:solidFill>
                <a:effectLst/>
                <a:latin typeface="+mn-lt"/>
              </a:rPr>
              <a:t>Aussi bien pour les filles que pour les garçons</a:t>
            </a:r>
            <a:endParaRPr lang="fr-FR" dirty="0">
              <a:effectLst/>
            </a:endParaRPr>
          </a:p>
          <a:p>
            <a:pPr marL="628650" lvl="1" indent="-171450">
              <a:buFont typeface="Arial"/>
              <a:buChar char="•"/>
            </a:pPr>
            <a:r>
              <a:rPr lang="fr-FR" sz="1200" kern="1200" dirty="0">
                <a:solidFill>
                  <a:schemeClr val="tx1"/>
                </a:solidFill>
                <a:effectLst/>
                <a:latin typeface="+mn-lt"/>
              </a:rPr>
              <a:t>Aussi bien pour les gens introvertis qu’extravertis </a:t>
            </a:r>
            <a:endParaRPr lang="fr-FR" dirty="0">
              <a:effectLst/>
            </a:endParaRPr>
          </a:p>
          <a:p>
            <a:pPr marL="628650" lvl="1" indent="-171450">
              <a:buFont typeface="Arial"/>
              <a:buChar char="•"/>
            </a:pPr>
            <a:r>
              <a:rPr lang="fr-FR" sz="1200" kern="1200" dirty="0">
                <a:solidFill>
                  <a:schemeClr val="tx1"/>
                </a:solidFill>
                <a:effectLst/>
                <a:latin typeface="+mn-lt"/>
              </a:rPr>
              <a:t>Semblable à la résolution de problèmes. Une activité qui ne nécessite que peu de connaissances en maths. </a:t>
            </a:r>
            <a:endParaRPr lang="fr-FR" dirty="0">
              <a:effectLst/>
            </a:endParaRPr>
          </a:p>
          <a:p>
            <a:pPr marL="628650" lvl="1" indent="-171450">
              <a:buFont typeface="Arial"/>
              <a:buChar char="•"/>
            </a:pPr>
            <a:r>
              <a:rPr lang="fr-FR" sz="1200" kern="1200" dirty="0">
                <a:solidFill>
                  <a:schemeClr val="tx1"/>
                </a:solidFill>
                <a:effectLst/>
                <a:latin typeface="+mn-lt"/>
              </a:rPr>
              <a:t>Un moyen de mieux vivre nos passions </a:t>
            </a:r>
            <a:endParaRPr lang="fr-FR" dirty="0">
              <a:effectLst/>
            </a:endParaRP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Si cette image doit être remplacée, assurez-vous bien qu’elle répond aux critères suivants : </a:t>
            </a:r>
            <a:endParaRPr lang="fr-FR" dirty="0"/>
          </a:p>
          <a:p>
            <a:pPr marL="628650" lvl="1" indent="-171450">
              <a:buFont typeface="Arial"/>
              <a:buChar char="•"/>
            </a:pPr>
            <a:r>
              <a:rPr lang="fr-FR" sz="1200" kern="1200" dirty="0">
                <a:solidFill>
                  <a:schemeClr val="tx1"/>
                </a:solidFill>
                <a:effectLst/>
                <a:latin typeface="+mn-lt"/>
              </a:rPr>
              <a:t>L’image contient des garçons et filles de l’âge de votre audience. </a:t>
            </a:r>
            <a:endParaRPr lang="fr-FR" dirty="0">
              <a:effectLst/>
            </a:endParaRPr>
          </a:p>
          <a:p>
            <a:pPr marL="628650" lvl="1" indent="-171450">
              <a:buFont typeface="Arial"/>
              <a:buChar char="•"/>
            </a:pPr>
            <a:r>
              <a:rPr lang="fr-FR" sz="1200" kern="1200" dirty="0">
                <a:solidFill>
                  <a:schemeClr val="tx1"/>
                </a:solidFill>
                <a:effectLst/>
                <a:latin typeface="+mn-lt"/>
              </a:rPr>
              <a:t>Elle montre des participants en train de s’amuser avec un ordinateur.</a:t>
            </a:r>
            <a:endParaRPr lang="fr-FR" dirty="0">
              <a:effectLst/>
            </a:endParaRPr>
          </a:p>
          <a:p>
            <a:pPr marL="628650" lvl="1" indent="-171450">
              <a:buFont typeface="Arial"/>
              <a:buChar char="•"/>
            </a:pPr>
            <a:r>
              <a:rPr lang="fr-FR" sz="1200" kern="1200" dirty="0">
                <a:solidFill>
                  <a:schemeClr val="tx1"/>
                </a:solidFill>
                <a:effectLst/>
                <a:latin typeface="+mn-lt"/>
              </a:rPr>
              <a:t>L’image contient un groupe de personnes et non pas des personnes seules. </a:t>
            </a:r>
            <a:endParaRPr lang="fr-FR" dirty="0">
              <a:effectLst/>
            </a:endParaRP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10</a:t>
            </a:fld>
            <a:endParaRPr lang="fr-FR"/>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À présent, nous allons plonger dans le vif du sujet. Qu’est-ce que le code ? »</a:t>
            </a:r>
          </a:p>
          <a:p>
            <a:endParaRPr lang="fr-FR" b="1" u="sng" dirty="0"/>
          </a:p>
          <a:p>
            <a:r>
              <a:rPr lang="fr-FR" b="1" u="sng" dirty="0"/>
              <a:t>OBJECTIF DE LA DIAPOSITIVE :</a:t>
            </a:r>
          </a:p>
          <a:p>
            <a:endParaRPr lang="fr-FR" b="1" u="sng" dirty="0"/>
          </a:p>
          <a:p>
            <a:r>
              <a:rPr lang="fr-FR" b="0" u="none" dirty="0"/>
              <a:t>Introduire la section suivante et susciter l’enthousiasme de votre jeune public.</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S.O</a:t>
            </a: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pPr/>
              <a:t>11</a:t>
            </a:fld>
            <a:endParaRPr lang="fr-FR"/>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sz="1200" kern="1200" dirty="0">
                <a:solidFill>
                  <a:schemeClr val="tx1"/>
                </a:solidFill>
                <a:effectLst/>
                <a:latin typeface="+mn-lt"/>
              </a:rPr>
              <a:t>« L’écriture de code ne sert pas </a:t>
            </a:r>
            <a:r>
              <a:rPr lang="fr-FR" sz="1200" i="1" kern="1200" dirty="0">
                <a:solidFill>
                  <a:schemeClr val="tx1"/>
                </a:solidFill>
                <a:effectLst/>
                <a:latin typeface="+mn-lt"/>
              </a:rPr>
              <a:t>uniquement</a:t>
            </a:r>
            <a:r>
              <a:rPr lang="fr-FR" sz="1200" kern="1200" dirty="0">
                <a:solidFill>
                  <a:schemeClr val="tx1"/>
                </a:solidFill>
                <a:effectLst/>
                <a:latin typeface="+mn-lt"/>
              </a:rPr>
              <a:t> à créer des programmes ou à donner des instructions à un ordinateur. Elle vous permet de travailler avec les autres pour résoudre vos problèmes autrement. »</a:t>
            </a:r>
          </a:p>
          <a:p>
            <a:endParaRPr lang="fr-FR"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p>
          <a:p>
            <a:endParaRPr lang="fr-FR" b="1" u="sng" dirty="0"/>
          </a:p>
          <a:p>
            <a:r>
              <a:rPr lang="fr-FR" b="0" dirty="0"/>
              <a:t>Montrer aux jeunes que la programmation s’adresse à ceux qui aiment les casse-têtes, résoudre des problèmes ou trouver des solutions.</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lvl="1" indent="-171450">
              <a:buFont typeface="Arial"/>
              <a:buChar char="•"/>
            </a:pPr>
            <a:r>
              <a:rPr lang="fr-FR" dirty="0"/>
              <a:t>Un groupe de jeunes gens qui travaillent ensemble tout en regardant un ordinateur ou une tablette.</a:t>
            </a:r>
          </a:p>
        </p:txBody>
      </p:sp>
      <p:sp>
        <p:nvSpPr>
          <p:cNvPr id="4" name="Slide Number Placeholder 3"/>
          <p:cNvSpPr>
            <a:spLocks noGrp="1"/>
          </p:cNvSpPr>
          <p:nvPr>
            <p:ph type="sldNum" sz="quarter" idx="10"/>
          </p:nvPr>
        </p:nvSpPr>
        <p:spPr/>
        <p:txBody>
          <a:bodyPr/>
          <a:lstStyle/>
          <a:p>
            <a:fld id="{88F0EC2C-E6BA-F248-9EDA-113245C923E1}" type="slidenum">
              <a:rPr lang="en-US" smtClean="0"/>
              <a:pPr/>
              <a:t>12</a:t>
            </a:fld>
            <a:endParaRPr lang="fr-FR"/>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 Le code vous permet d’allier votre créativité à la technologie pour élaborer des outils qui vous seront vraiment utiles.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Inciter votre assistance à poursuivre la réflexion sur la programmation. </a:t>
            </a:r>
            <a:endParaRPr lang="fr-FR" b="1" u="sng" dirty="0"/>
          </a:p>
          <a:p>
            <a:endParaRPr lang="fr-FR" b="1" dirty="0"/>
          </a:p>
          <a:p>
            <a:r>
              <a:rPr lang="fr-FR" b="1" u="sng" dirty="0"/>
              <a:t>INSTRUCTIONS CONCERNANT L’IMAGE DE LA DIAPOSITIVE :</a:t>
            </a:r>
          </a:p>
          <a:p>
            <a:endParaRPr lang="fr-F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Une forme d’art généralement non associée à la programmation, comme la musique ou les arts visuels.</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13</a:t>
            </a:fld>
            <a:endParaRPr lang="fr-FR"/>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Le code vous permet de travailler avec les autres pour créer quelque chose de nouveau et d’utile ! »</a:t>
            </a:r>
          </a:p>
          <a:p>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Corriger l’idée reçue selon laquelle le codage est une activité entièrement solitaire.</a:t>
            </a:r>
            <a:r>
              <a:rPr lang="fr-FR" dirty="0"/>
              <a:t> Tout le monde peut coder. C’est facilement accessible et amusant. </a:t>
            </a:r>
            <a:endParaRPr lang="fr-FR" b="0" u="none" dirty="0"/>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Un groupe de jeunes, visiblement heureux.</a:t>
            </a: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14</a:t>
            </a:fld>
            <a:endParaRPr lang="fr-FR"/>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sz="1200" kern="1200" dirty="0">
                <a:solidFill>
                  <a:schemeClr val="tx1"/>
                </a:solidFill>
                <a:effectLst/>
                <a:latin typeface="+mn-lt"/>
              </a:rPr>
              <a:t>« Qu’aimes-tu faire avec tes amis ?</a:t>
            </a:r>
            <a:r>
              <a:rPr lang="fr-FR" dirty="0"/>
              <a:t> </a:t>
            </a:r>
            <a:r>
              <a:rPr lang="fr-FR" sz="1200" kern="1200" dirty="0">
                <a:solidFill>
                  <a:schemeClr val="tx1"/>
                </a:solidFill>
                <a:effectLst/>
                <a:latin typeface="+mn-lt"/>
              </a:rPr>
              <a:t>Le bénévolat ? Pratiquer un sport ? La mode ? Les jeux vidéo ? ».</a:t>
            </a:r>
            <a:endParaRPr lang="fr-FR" b="1" u="sng" dirty="0"/>
          </a:p>
          <a:p>
            <a:endParaRPr lang="fr-FR" b="1" u="sng" dirty="0"/>
          </a:p>
          <a:p>
            <a:r>
              <a:rPr lang="fr-FR" b="1" u="sng" dirty="0"/>
              <a:t>OBJECTIF DE LA DIAPOSITIVE :</a:t>
            </a:r>
          </a:p>
          <a:p>
            <a:endParaRPr lang="fr-FR" b="1" u="sng" dirty="0"/>
          </a:p>
          <a:p>
            <a:r>
              <a:rPr lang="fr-FR" sz="1200" kern="1200" dirty="0">
                <a:solidFill>
                  <a:schemeClr val="tx1"/>
                </a:solidFill>
                <a:effectLst/>
                <a:latin typeface="+mn-lt"/>
              </a:rPr>
              <a:t>Positionner la programmation comme une activité sociale, qui est plus susceptible d’amener les jeunes à s’investir.</a:t>
            </a:r>
            <a:endParaRPr lang="fr-FR"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15</a:t>
            </a:fld>
            <a:endParaRPr lang="fr-FR"/>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Coder peut s’avérer nécessaire pour n’importe quel type d’activité ! »</a:t>
            </a:r>
          </a:p>
          <a:p>
            <a:endParaRPr lang="fr-FR" b="0" u="none" baseline="0" dirty="0"/>
          </a:p>
          <a:p>
            <a:r>
              <a:rPr lang="fr-FR" b="0" u="none" baseline="0" dirty="0"/>
              <a:t>* QUELQUES EXEMPLES À PRÉSENTER</a:t>
            </a:r>
          </a:p>
          <a:p>
            <a:pPr marL="628650" lvl="1" indent="-171450">
              <a:buFont typeface="Arial"/>
              <a:buChar char="•"/>
            </a:pPr>
            <a:r>
              <a:rPr lang="fr-FR" sz="1200" kern="1200" dirty="0">
                <a:solidFill>
                  <a:schemeClr val="tx1"/>
                </a:solidFill>
                <a:effectLst/>
                <a:latin typeface="+mn-lt"/>
              </a:rPr>
              <a:t>Si vous aimez les </a:t>
            </a:r>
            <a:r>
              <a:rPr lang="fr-FR" sz="1200" b="1" kern="1200" dirty="0">
                <a:solidFill>
                  <a:schemeClr val="tx1"/>
                </a:solidFill>
                <a:effectLst/>
                <a:latin typeface="+mn-lt"/>
              </a:rPr>
              <a:t>jeux vidéo,</a:t>
            </a:r>
            <a:r>
              <a:rPr lang="fr-FR" sz="1200" kern="1200" dirty="0">
                <a:solidFill>
                  <a:schemeClr val="tx1"/>
                </a:solidFill>
                <a:effectLst/>
                <a:latin typeface="+mn-lt"/>
              </a:rPr>
              <a:t> grâce au code, vous pourrez créer votre propre jeu.</a:t>
            </a:r>
            <a:endParaRPr lang="fr-FR" dirty="0">
              <a:effectLst/>
            </a:endParaRPr>
          </a:p>
          <a:p>
            <a:pPr marL="628650" lvl="1" indent="-171450">
              <a:buFont typeface="Arial"/>
              <a:buChar char="•"/>
            </a:pPr>
            <a:r>
              <a:rPr lang="fr-FR" sz="1200" kern="1200" dirty="0">
                <a:solidFill>
                  <a:schemeClr val="tx1"/>
                </a:solidFill>
                <a:effectLst/>
                <a:latin typeface="+mn-lt"/>
              </a:rPr>
              <a:t>Les personnes qui aiment </a:t>
            </a:r>
            <a:r>
              <a:rPr lang="fr-FR" sz="1200" b="1" kern="1200" dirty="0">
                <a:solidFill>
                  <a:schemeClr val="tx1"/>
                </a:solidFill>
                <a:effectLst/>
                <a:latin typeface="+mn-lt"/>
              </a:rPr>
              <a:t>la mode</a:t>
            </a:r>
            <a:r>
              <a:rPr lang="fr-FR" sz="1200" kern="1200" dirty="0">
                <a:solidFill>
                  <a:schemeClr val="tx1"/>
                </a:solidFill>
                <a:effectLst/>
                <a:latin typeface="+mn-lt"/>
              </a:rPr>
              <a:t> peuvent créer leur propre blog et proposer leurs propres conseils de mode.</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Si vous aimez </a:t>
            </a:r>
            <a:r>
              <a:rPr lang="fr-FR" sz="1200" b="1" kern="1200" dirty="0">
                <a:solidFill>
                  <a:schemeClr val="tx1"/>
                </a:solidFill>
                <a:effectLst/>
                <a:latin typeface="+mn-lt"/>
              </a:rPr>
              <a:t>la littérature</a:t>
            </a:r>
            <a:r>
              <a:rPr lang="fr-FR" sz="1200" kern="1200" dirty="0">
                <a:solidFill>
                  <a:schemeClr val="tx1"/>
                </a:solidFill>
                <a:effectLst/>
                <a:latin typeface="+mn-lt"/>
              </a:rPr>
              <a:t>, vous pouvez créer un site où vous publierez votre liste des livres du mois, vous pourrez faire votre critique personnelle de ces livres. </a:t>
            </a:r>
            <a:endParaRPr lang="fr-FR" b="0" u="none" dirty="0"/>
          </a:p>
          <a:p>
            <a:endParaRPr lang="fr-FR" b="1" u="sng" dirty="0"/>
          </a:p>
          <a:p>
            <a:r>
              <a:rPr lang="fr-FR" b="1" u="sng" dirty="0"/>
              <a:t>OBJECTIF DE LA DIAPOSITIVE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dirty="0"/>
              <a:t>Étant donné l’importance que donnent </a:t>
            </a:r>
            <a:r>
              <a:rPr lang="fr-FR" sz="1200" kern="1200" dirty="0">
                <a:solidFill>
                  <a:schemeClr val="tx1"/>
                </a:solidFill>
                <a:effectLst/>
                <a:latin typeface="+mn-lt"/>
              </a:rPr>
              <a:t>les personnes de cet âge à leur réputation, il est important d’insister sur le fait que la programmation peut améliorer </a:t>
            </a:r>
            <a:r>
              <a:rPr lang="fr-FR" sz="1200" i="1" kern="1200" dirty="0">
                <a:solidFill>
                  <a:schemeClr val="tx1"/>
                </a:solidFill>
                <a:effectLst/>
                <a:latin typeface="+mn-lt"/>
              </a:rPr>
              <a:t>n’importe quel</a:t>
            </a:r>
            <a:r>
              <a:rPr lang="fr-FR" sz="1200" kern="1200" dirty="0">
                <a:solidFill>
                  <a:schemeClr val="tx1"/>
                </a:solidFill>
                <a:effectLst/>
                <a:latin typeface="+mn-lt"/>
              </a:rPr>
              <a:t> aspect de leur vie et que les programmeurs ne sont pas des êtres bizarres. </a:t>
            </a:r>
            <a:endParaRPr lang="fr-FR" b="1" u="sng" dirty="0"/>
          </a:p>
          <a:p>
            <a:endParaRPr lang="fr-FR" b="1" dirty="0"/>
          </a:p>
          <a:p>
            <a:r>
              <a:rPr lang="fr-FR" b="1" u="sng" dirty="0"/>
              <a:t>INSTRUCTIONS CONCERNANT L’IMAGE DE LA DIAPOSITIVE :</a:t>
            </a:r>
          </a:p>
          <a:p>
            <a:endParaRPr lang="fr-F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Pour cette image, nous utilisons une étincelle, qui symbolise la naissance d’un nouveau regard sur la programmation.</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Une image ou un .gif qui représente quelque chose de nouveau ou de nouveaux horizons.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16</a:t>
            </a:fld>
            <a:endParaRPr lang="fr-FR"/>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Nous allons bientôt commencer, donc je veux que vous pensiez à tout ce dont nous avons parlé pendant que vous faites ce didacticiel, et que vous réfléchissiez en quoi coder pourrait vous être utile dans votre vie quotidienne.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p>
          <a:p>
            <a:endParaRPr lang="fr-FR" b="1" u="sng" dirty="0"/>
          </a:p>
          <a:p>
            <a:r>
              <a:rPr lang="fr-FR" b="0" u="none" dirty="0"/>
              <a:t>Amener les étudiants à réfléchir, pendant qu’ils participent au didacticiel « Une</a:t>
            </a:r>
            <a:r>
              <a:rPr lang="fr-FR" dirty="0"/>
              <a:t> </a:t>
            </a:r>
            <a:r>
              <a:rPr lang="fr-FR" b="0" u="none" dirty="0"/>
              <a:t>Heure de Code™ », à tout ce qu’ils ont vu lors de la présentation. </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Sur cette diapositive, nous avons choisi l’image d’un photographe, pour souligner le fait que la programmation peut être utile dans n’importe quel domaine.</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Une image ou un GIF de quelque chose qui n’est généralement pas associé à la programmation.</a:t>
            </a:r>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17</a:t>
            </a:fld>
            <a:endParaRPr lang="fr-FR"/>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endParaRPr lang="fr-FR" b="1" u="sng" dirty="0"/>
          </a:p>
          <a:p>
            <a:r>
              <a:rPr lang="fr-FR" b="0" u="none" dirty="0"/>
              <a:t>« Très bien, nous pouvons commencer ! »</a:t>
            </a:r>
          </a:p>
          <a:p>
            <a:endParaRPr lang="fr-FR" b="1" u="sng" dirty="0"/>
          </a:p>
          <a:p>
            <a:r>
              <a:rPr lang="fr-FR" b="1" u="sng" dirty="0"/>
              <a:t>OBJECTIF DE LA DIAPOSITIVE :</a:t>
            </a:r>
          </a:p>
          <a:p>
            <a:endParaRPr lang="fr-FR" b="0" u="none" dirty="0"/>
          </a:p>
          <a:p>
            <a:r>
              <a:rPr lang="fr-FR" b="0" u="none" dirty="0"/>
              <a:t>Présenter « Une Heure de Code™ ».</a:t>
            </a:r>
            <a:endParaRPr lang="fr-FR" b="1" dirty="0"/>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La photo ou le .gif de jeunes visiblement heureux.</a:t>
            </a:r>
            <a:endParaRPr lang="fr-FR"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18</a:t>
            </a:fld>
            <a:endParaRPr lang="fr-FR"/>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EXEMPLE DE SCRIPT:</a:t>
            </a:r>
          </a:p>
          <a:p>
            <a:endParaRPr lang="en-US"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 Vous êtes prêt à coder ? C’est parti ! Dans l’événement </a:t>
            </a:r>
            <a:r>
              <a:rPr lang="fr-FR" sz="1200" dirty="0">
                <a:solidFill>
                  <a:schemeClr val="bg1"/>
                </a:solidFill>
                <a:latin typeface="Segoe UI Light" panose="020B0502040204020203" pitchFamily="34" charset="0"/>
              </a:rPr>
              <a:t>Heure de </a:t>
            </a:r>
            <a:r>
              <a:rPr lang="fr-FR" b="0" u="none" dirty="0" err="1"/>
              <a:t>code</a:t>
            </a:r>
            <a:r>
              <a:rPr lang="fr-FR" b="0" u="none" baseline="30000" dirty="0" err="1"/>
              <a:t>TM</a:t>
            </a:r>
            <a:r>
              <a:rPr lang="fr-FR" b="0" u="none" baseline="0" dirty="0"/>
              <a:t> d’aujourd’hui, nous allons utiliser un</a:t>
            </a:r>
            <a:r>
              <a:rPr lang="fr-FR" sz="1200" kern="1200" dirty="0">
                <a:solidFill>
                  <a:schemeClr val="tx1"/>
                </a:solidFill>
                <a:effectLst/>
                <a:latin typeface="+mn-lt"/>
              </a:rPr>
              <a:t> didacticiel qui s’inspire du jeu Minecraft</a:t>
            </a:r>
            <a:r>
              <a:rPr lang="fr-FR" dirty="0"/>
              <a:t> </a:t>
            </a:r>
            <a:r>
              <a:rPr lang="fr-FR" b="0" u="none" baseline="0" dirty="0"/>
              <a:t>! Le </a:t>
            </a:r>
            <a:r>
              <a:rPr lang="fr-FR" sz="1200" kern="1200" dirty="0">
                <a:solidFill>
                  <a:schemeClr val="tx1"/>
                </a:solidFill>
                <a:effectLst/>
                <a:latin typeface="+mn-lt"/>
              </a:rPr>
              <a:t>didacticiel reprend les personnages et les concepts du jeu vidéo Minecraft, mais il ne s’agit pas du jeu lui-même.</a:t>
            </a:r>
            <a:r>
              <a:rPr lang="fr-FR" dirty="0"/>
              <a:t> </a:t>
            </a:r>
            <a:r>
              <a:rPr lang="fr-FR" sz="1200" kern="1200" dirty="0">
                <a:solidFill>
                  <a:schemeClr val="tx1"/>
                </a:solidFill>
                <a:effectLst/>
                <a:latin typeface="+mn-lt"/>
              </a:rPr>
              <a:t>Dans le didacticiel Heure de </a:t>
            </a:r>
            <a:r>
              <a:rPr lang="fr-FR" b="0" u="none" dirty="0" err="1"/>
              <a:t>code</a:t>
            </a:r>
            <a:r>
              <a:rPr lang="fr-FR" b="0" u="none" baseline="30000" dirty="0" err="1"/>
              <a:t>TM</a:t>
            </a:r>
            <a:r>
              <a:rPr lang="fr-FR" sz="1200" kern="1200" dirty="0">
                <a:solidFill>
                  <a:schemeClr val="tx1"/>
                </a:solidFill>
                <a:effectLst/>
                <a:latin typeface="+mn-lt"/>
              </a:rPr>
              <a:t> Voyage aquatique, vous serez sous l’eau pour apprendre à utiliser des techniques de codage comme les boucles et les conditions vous permettant de concevoir vos propres solutions à des puzzles tout en explorant le paysage sous marin. »</a:t>
            </a:r>
            <a:endParaRPr lang="en-US" b="1" u="sng" dirty="0"/>
          </a:p>
          <a:p>
            <a:endParaRPr lang="en-US" b="0" u="none" dirty="0"/>
          </a:p>
          <a:p>
            <a:endParaRPr lang="en-US" b="1" u="sng" dirty="0"/>
          </a:p>
          <a:p>
            <a:r>
              <a:rPr lang="fr-FR" b="1" u="sng" dirty="0"/>
              <a:t>OBJECTIF DE LA DIAPOSITIVE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Présenter l’événement</a:t>
            </a:r>
            <a:r>
              <a:rPr lang="fr-FR" b="0" u="none" dirty="0"/>
              <a:t> </a:t>
            </a:r>
            <a:r>
              <a:rPr lang="fr-FR" sz="1200" dirty="0">
                <a:solidFill>
                  <a:schemeClr val="bg1"/>
                </a:solidFill>
                <a:latin typeface="Segoe UI Light" panose="020B0502040204020203" pitchFamily="34" charset="0"/>
              </a:rPr>
              <a:t>Heure de </a:t>
            </a:r>
            <a:r>
              <a:rPr lang="fr-FR" b="0" u="none" dirty="0" err="1"/>
              <a:t>code</a:t>
            </a:r>
            <a:r>
              <a:rPr lang="fr-FR" b="0" u="none" baseline="30000" dirty="0" err="1"/>
              <a:t>TM</a:t>
            </a:r>
            <a:endParaRPr lang="fr-FR" sz="1200" dirty="0">
              <a:solidFill>
                <a:schemeClr val="bg1"/>
              </a:solidFill>
              <a:latin typeface="Segoe UI Light" panose="020B0502040204020203" pitchFamily="34" charset="0"/>
            </a:endParaRP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latin typeface="+mn-lt"/>
              </a:rPr>
              <a:t>REMARQUE POUR L’ANIMATEUR</a:t>
            </a:r>
            <a:r>
              <a:rPr lang="fr-FR" b="1" u="sng" dirty="0"/>
              <a:t>:</a:t>
            </a:r>
          </a:p>
          <a:p>
            <a:pPr>
              <a:defRPr/>
            </a:pPr>
            <a:r>
              <a:rPr lang="fr-FR" b="0" dirty="0"/>
              <a:t>Il existe plusieurs didacticiels Minecraft. Commencez par celui de cette année et utilisez les autres, si les participants terminent en avance. Chaque didacticiel présente différents concepts. C’est donc une excellente idée de tous les étudier.</a:t>
            </a:r>
            <a:r>
              <a:rPr lang="fr-FR" dirty="0"/>
              <a:t> </a:t>
            </a:r>
            <a:endParaRPr lang="fr-FR" b="0" dirty="0"/>
          </a:p>
          <a:p>
            <a:endParaRPr lang="en-US" sz="1200" b="1" u="sng"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S’il n’y a pas suffisamment d’ordinateurs pour chacun des participants, faites-les travailler par deux à tour de rôle pour chaque étape afin que chaque participant ait l’occasion d’être actif et d’observer. Il est préférable que les participants travaillent seuls sur les puzzles. </a:t>
            </a:r>
            <a:r>
              <a:rPr lang="en-US" sz="1200" kern="1200" dirty="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Après un quart d’heure, félicitez le groupe pour les progrès réalisés et le code rédigé.</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FR" sz="1200" b="0" u="none" kern="1200" dirty="0">
                <a:solidFill>
                  <a:schemeClr val="tx1"/>
                </a:solidFill>
                <a:effectLst/>
                <a:latin typeface="+mn-lt"/>
              </a:rPr>
              <a:t>Invitez les participants qui ont terminé le didacticiel, et dont le niveau est plus avancé, à parcourir le didacticiel en utilisant le </a:t>
            </a:r>
            <a:r>
              <a:rPr lang="fr-FR" sz="1200" b="0" u="none" kern="1200" dirty="0">
                <a:solidFill>
                  <a:schemeClr val="tx1"/>
                </a:solidFill>
                <a:effectLst/>
                <a:latin typeface="+mn-lt"/>
                <a:ea typeface="+mn-ea"/>
                <a:cs typeface="+mn-cs"/>
              </a:rPr>
              <a:t>challenge sur la sauvegarde des tortues </a:t>
            </a:r>
            <a:r>
              <a:rPr lang="fr-FR" sz="1200" b="0" u="none" kern="1200" dirty="0">
                <a:solidFill>
                  <a:schemeClr val="tx1"/>
                </a:solidFill>
                <a:effectLst/>
                <a:latin typeface="+mn-lt"/>
              </a:rPr>
              <a:t>qui propose d’autres exercices de codage difficiles.</a:t>
            </a:r>
            <a:endParaRPr lang="fr-FR" b="0" u="none"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FR" sz="1200" b="0" u="none" kern="1200" noProof="0" dirty="0">
                <a:solidFill>
                  <a:schemeClr val="tx1"/>
                </a:solidFill>
                <a:effectLst/>
                <a:latin typeface="+mn-lt"/>
                <a:ea typeface="+mn-ea"/>
                <a:cs typeface="+mn-cs"/>
              </a:rPr>
              <a:t>Enfin, si vous devez raccourcir la séance, sachez que le puzzle 4 présente la notion de boucle et le puzzle 7 le concept de condition. </a:t>
            </a:r>
            <a:endParaRPr lang="fr-FR" b="0" u="none"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 </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n-US"/>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dirty="0"/>
              <a:t>« Vous savez peut-être déjà que les gens écrivent en code pour donner des instructions aux ordinateurs. Les ordinateurs ne comprennent pas l’anglais. Nous devons donc leur donner les instructions dans une langue qu’ils seront en mesure de comprendre. Cette langue, c’est le code ! Saviez-vous que l’écriture de code n’est pas uniquement réservée aux informaticiens et aux techniciens du monde de la high-tech ? </a:t>
            </a:r>
            <a:r>
              <a:rPr lang="fr-FR" b="0" i="1" baseline="0" dirty="0"/>
              <a:t>Tout le monde</a:t>
            </a:r>
            <a:r>
              <a:rPr lang="fr-FR" b="0" dirty="0"/>
              <a:t> a un grand intérêt à </a:t>
            </a:r>
            <a:r>
              <a:rPr lang="fr-FR" b="0" i="0" baseline="0" dirty="0"/>
              <a:t>apprendre à coder ! » </a:t>
            </a:r>
          </a:p>
          <a:p>
            <a:endParaRPr lang="fr-FR"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sz="1200" b="1" u="sng" kern="1200" dirty="0">
                <a:solidFill>
                  <a:schemeClr val="tx1"/>
                </a:solidFill>
                <a:latin typeface="+mn-lt"/>
              </a:rPr>
              <a:t>REMARQUE À L’ANIMATEUR :</a:t>
            </a:r>
          </a:p>
          <a:p>
            <a:pPr marL="0" marR="0" indent="0" algn="l" defTabSz="914400" rtl="0" eaLnBrk="1" fontAlgn="auto" latinLnBrk="0" hangingPunct="1">
              <a:lnSpc>
                <a:spcPct val="100000"/>
              </a:lnSpc>
              <a:spcBef>
                <a:spcPts val="0"/>
              </a:spcBef>
              <a:spcAft>
                <a:spcPts val="0"/>
              </a:spcAft>
              <a:buClrTx/>
              <a:buSzTx/>
              <a:buFontTx/>
              <a:buNone/>
              <a:tabLst/>
              <a:defRPr/>
            </a:pPr>
            <a:r>
              <a:rPr lang="fr-FR" b="0" u="none" baseline="0" dirty="0"/>
              <a:t>La vidéo se lancera automatiquement lorsque vous passerez à la diapositive suivante. </a:t>
            </a:r>
            <a:endParaRPr lang="fr-FR" b="1" u="sng" dirty="0"/>
          </a:p>
          <a:p>
            <a:endParaRPr lang="fr-FR" b="1" u="sng" dirty="0"/>
          </a:p>
          <a:p>
            <a:r>
              <a:rPr lang="fr-FR" b="1" u="sng" dirty="0"/>
              <a:t>OBJECTIF DE LA DIAPOSITIVE :</a:t>
            </a:r>
            <a:r>
              <a:rPr lang="fr-FR" dirty="0"/>
              <a:t> </a:t>
            </a:r>
          </a:p>
          <a:p>
            <a:endParaRPr lang="fr-FR" b="1" u="none" dirty="0"/>
          </a:p>
          <a:p>
            <a:r>
              <a:rPr lang="fr-FR" b="0" u="none" dirty="0"/>
              <a:t>La section suivante doit changer les idées reçues qu’ont la plupart des jeunes concernant le codage. </a:t>
            </a:r>
            <a:endParaRPr lang="fr-FR" b="1" u="sng" dirty="0"/>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r>
              <a:rPr lang="fr-FR" dirty="0"/>
              <a:t>Image du « code binaire de Hello world » répété 8 fois.</a:t>
            </a:r>
          </a:p>
        </p:txBody>
      </p:sp>
      <p:sp>
        <p:nvSpPr>
          <p:cNvPr id="4" name="Slide Number Placeholder 3"/>
          <p:cNvSpPr>
            <a:spLocks noGrp="1"/>
          </p:cNvSpPr>
          <p:nvPr>
            <p:ph type="sldNum" sz="quarter" idx="10"/>
          </p:nvPr>
        </p:nvSpPr>
        <p:spPr/>
        <p:txBody>
          <a:bodyPr/>
          <a:lstStyle/>
          <a:p>
            <a:fld id="{88F0EC2C-E6BA-F248-9EDA-113245C923E1}" type="slidenum">
              <a:rPr lang="en-US" smtClean="0"/>
              <a:pPr/>
              <a:t>2</a:t>
            </a:fld>
            <a:endParaRPr lang="fr-FR"/>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u="sng" dirty="0"/>
              <a:t>EXEMPLE DE SCRIPT :</a:t>
            </a:r>
          </a:p>
          <a:p>
            <a:endParaRPr lang="fr-FR" sz="1200" b="0" u="none" dirty="0"/>
          </a:p>
          <a:p>
            <a:r>
              <a:rPr lang="fr-FR" dirty="0"/>
              <a:t>« Accédez maintenant à</a:t>
            </a:r>
            <a:r>
              <a:rPr lang="fr-FR" b="0" u="none" dirty="0"/>
              <a:t> </a:t>
            </a:r>
            <a:r>
              <a:rPr lang="fr-FR" sz="1200" b="0" u="none" dirty="0">
                <a:solidFill>
                  <a:schemeClr val="bg1"/>
                </a:solidFill>
                <a:latin typeface="Segoe Pro Light" charset="0"/>
              </a:rPr>
              <a:t>code.org</a:t>
            </a:r>
            <a:r>
              <a:rPr lang="fr-FR" sz="1200" dirty="0">
                <a:solidFill>
                  <a:schemeClr val="bg1"/>
                </a:solidFill>
                <a:latin typeface="Segoe Pro Light" charset="0"/>
              </a:rPr>
              <a:t>/Minecraft</a:t>
            </a:r>
            <a:r>
              <a:rPr lang="fr-FR" dirty="0"/>
              <a:t> pour trouver le didacticiel </a:t>
            </a:r>
            <a:r>
              <a:rPr lang="fr-FR" b="0" u="none" baseline="0" dirty="0"/>
              <a:t>« </a:t>
            </a:r>
            <a:r>
              <a:rPr lang="fr-FR" sz="1200" kern="1200" dirty="0">
                <a:solidFill>
                  <a:schemeClr val="tx1"/>
                </a:solidFill>
                <a:effectLst/>
                <a:latin typeface="+mn-lt"/>
              </a:rPr>
              <a:t>Heure de </a:t>
            </a:r>
            <a:r>
              <a:rPr lang="fr-FR" b="0" u="none" dirty="0" err="1"/>
              <a:t>code</a:t>
            </a:r>
            <a:r>
              <a:rPr lang="fr-FR" b="0" u="none" baseline="30000" dirty="0" err="1"/>
              <a:t>TM</a:t>
            </a:r>
            <a:r>
              <a:rPr lang="fr-FR" sz="1200" kern="1200" dirty="0">
                <a:solidFill>
                  <a:schemeClr val="tx1"/>
                </a:solidFill>
                <a:effectLst/>
                <a:latin typeface="+mn-lt"/>
              </a:rPr>
              <a:t> avec Voyage Aquatique » </a:t>
            </a:r>
            <a:r>
              <a:rPr lang="fr-FR" dirty="0"/>
              <a:t>et vous pouvez COMMENCER</a:t>
            </a:r>
            <a:r>
              <a:rPr lang="fr-FR" b="0" u="none" baseline="0" dirty="0"/>
              <a:t> !  »</a:t>
            </a:r>
            <a:endParaRPr lang="fr-FR" b="1" u="sng" dirty="0"/>
          </a:p>
          <a:p>
            <a:endParaRPr lang="fr-FR" sz="1200" b="1" u="sng" dirty="0"/>
          </a:p>
          <a:p>
            <a:r>
              <a:rPr lang="fr-FR" sz="1200" b="1" u="sng" dirty="0"/>
              <a:t>OBJECTIF DE LA DIAPOSITIVE :</a:t>
            </a:r>
          </a:p>
          <a:p>
            <a:endParaRPr lang="fr-FR" sz="1200" b="1" dirty="0"/>
          </a:p>
          <a:p>
            <a:r>
              <a:rPr lang="fr-FR" sz="1200" b="0" dirty="0"/>
              <a:t>Donner aux participants le temps d’accéder au didacticiel.</a:t>
            </a:r>
          </a:p>
          <a:p>
            <a:endParaRPr lang="fr-F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latin typeface="+mn-lt"/>
              </a:rPr>
              <a:t>REMARQUE POUR L’ANIMATEUR</a:t>
            </a:r>
            <a:r>
              <a:rPr lang="fr-FR" b="1" u="sng" dirty="0"/>
              <a:t>:</a:t>
            </a:r>
          </a:p>
          <a:p>
            <a:pPr marL="628650" lvl="1" indent="-171450">
              <a:buFont typeface="Arial" panose="020B0604020202020204" pitchFamily="34" charset="0"/>
              <a:buChar char="•"/>
            </a:pPr>
            <a:r>
              <a:rPr lang="fr-FR" sz="1200" b="0" dirty="0"/>
              <a:t>Gardez cette diapositive à l’écran pendant le didacticiel, et ne passez à la suivante que lorsque votre groupe est proche de la fin de son didacticiel.</a:t>
            </a:r>
          </a:p>
          <a:p>
            <a:pPr marL="628650" lvl="1" indent="-171450">
              <a:buFont typeface="Arial" panose="020B0604020202020204" pitchFamily="34" charset="0"/>
              <a:buChar char="•"/>
            </a:pPr>
            <a:r>
              <a:rPr lang="fr-FR" sz="1200" b="0" dirty="0"/>
              <a:t>Si les participants s’inscrivent au didacticiel, leur progression sera enregistrée sur les niveaux ce qui leur permettra d’y revenir s’ils ne terminent pas. </a:t>
            </a:r>
          </a:p>
          <a:p>
            <a:pPr marL="628650" lvl="1" indent="-171450">
              <a:buFont typeface="Arial" panose="020B0604020202020204" pitchFamily="34" charset="0"/>
              <a:buChar char="•"/>
            </a:pPr>
            <a:r>
              <a:rPr lang="fr-FR" sz="1200" b="0" dirty="0"/>
              <a:t>Étant donné que les élèves devront juste laisser parler leur créativité, vous devez être conscient des risques que comporte l’exposition des enfants face au contenu généré par les utilisateurs.</a:t>
            </a:r>
          </a:p>
          <a:p>
            <a:endParaRPr lang="fr-FR" sz="1200" b="1" u="sng" kern="1200" dirty="0">
              <a:solidFill>
                <a:schemeClr val="tx1"/>
              </a:solidFill>
              <a:latin typeface="+mn-lt"/>
              <a:ea typeface="+mn-ea"/>
              <a:cs typeface="+mn-cs"/>
            </a:endParaRPr>
          </a:p>
          <a:p>
            <a:r>
              <a:rPr lang="fr-FR" sz="1200" b="1" u="sng" kern="1200" dirty="0">
                <a:solidFill>
                  <a:schemeClr val="tx1"/>
                </a:solidFill>
                <a:latin typeface="+mn-lt"/>
              </a:rPr>
              <a:t>SI VOTRE TEMPS EST LIMITÉ :</a:t>
            </a:r>
          </a:p>
          <a:p>
            <a:pPr marL="628650" lvl="1" indent="-171450">
              <a:buFont typeface="Arial" panose="020B0604020202020204" pitchFamily="34" charset="0"/>
              <a:buChar char="•"/>
            </a:pPr>
            <a:r>
              <a:rPr lang="fr-FR" sz="1200" b="0" dirty="0"/>
              <a:t>Effectuez autant de puzzles que vous pouvez. Les plus technophiles de vos jeunes élèves auront besoin de 50 à 60 minutes pour tous les réaliser.</a:t>
            </a:r>
          </a:p>
          <a:p>
            <a:pPr marL="628650" lvl="1" indent="-171450">
              <a:buFont typeface="Arial" panose="020B0604020202020204" pitchFamily="34" charset="0"/>
              <a:buChar char="•"/>
            </a:pPr>
            <a:r>
              <a:rPr lang="fr-FR" sz="1200" b="0" dirty="0"/>
              <a:t>Félicitez les élèves pour leurs réalisations et indiquez-leur qu’ils peuvent continuer à développer chez eux.</a:t>
            </a:r>
          </a:p>
          <a:p>
            <a:endParaRPr lang="fr-FR" sz="1200" b="1" u="sng" kern="1200" dirty="0">
              <a:solidFill>
                <a:schemeClr val="tx1"/>
              </a:solidFill>
              <a:latin typeface="+mn-lt"/>
              <a:ea typeface="+mn-ea"/>
              <a:cs typeface="+mn-cs"/>
            </a:endParaRPr>
          </a:p>
          <a:p>
            <a:r>
              <a:rPr lang="fr-FR" sz="1200" b="1" u="sng" kern="1200" dirty="0">
                <a:solidFill>
                  <a:schemeClr val="tx1"/>
                </a:solidFill>
                <a:latin typeface="+mn-lt"/>
              </a:rPr>
              <a:t>S’IL VOUS RESTE DU TEMPS :</a:t>
            </a:r>
          </a:p>
          <a:p>
            <a:pPr marL="628650" lvl="1" indent="-171450">
              <a:buFont typeface="Arial" panose="020B0604020202020204" pitchFamily="34" charset="0"/>
              <a:buChar char="•"/>
            </a:pPr>
            <a:r>
              <a:rPr lang="fr-FR" sz="1200" b="0" dirty="0"/>
              <a:t>Indiquez aux élèves de continuer à créer sur le dernier puzzle pour profiter d’heures de jeu supplémentaires. </a:t>
            </a:r>
          </a:p>
          <a:p>
            <a:pPr marL="628650" lvl="1" indent="-171450">
              <a:buFont typeface="Arial" panose="020B0604020202020204" pitchFamily="34" charset="0"/>
              <a:buChar char="•"/>
            </a:pPr>
            <a:r>
              <a:rPr lang="fr-FR" sz="1200" b="0" dirty="0"/>
              <a:t>Demandez aux participants de refaire chacun des puzzles en s’y prenant différemment. Cela renforce le plaisir et l’intérêt de répéter et d’expérimenter.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u="none" kern="1200" dirty="0">
                <a:solidFill>
                  <a:schemeClr val="tx1"/>
                </a:solidFill>
                <a:effectLst/>
                <a:latin typeface="+mn-lt"/>
              </a:rPr>
              <a:t>Demandez aux étudiants d’explorer « Heure de </a:t>
            </a:r>
            <a:r>
              <a:rPr lang="fr-FR" b="0" u="none" dirty="0" err="1"/>
              <a:t>code</a:t>
            </a:r>
            <a:r>
              <a:rPr lang="fr-FR" b="0" u="none" baseline="30000" dirty="0" err="1"/>
              <a:t>TM</a:t>
            </a:r>
            <a:r>
              <a:rPr lang="fr-FR" sz="1200" b="0" u="none" kern="1200" dirty="0">
                <a:solidFill>
                  <a:schemeClr val="tx1"/>
                </a:solidFill>
                <a:effectLst/>
                <a:latin typeface="+mn-lt"/>
              </a:rPr>
              <a:t> avec Minecraft </a:t>
            </a:r>
            <a:r>
              <a:rPr lang="fr-FR" sz="1200" b="0" u="none" kern="1200" dirty="0" err="1">
                <a:solidFill>
                  <a:schemeClr val="tx1"/>
                </a:solidFill>
                <a:effectLst/>
                <a:latin typeface="+mn-lt"/>
              </a:rPr>
              <a:t>Adventurer</a:t>
            </a:r>
            <a:r>
              <a:rPr lang="fr-FR" sz="1200" b="0" u="none" kern="1200" dirty="0">
                <a:solidFill>
                  <a:schemeClr val="tx1"/>
                </a:solidFill>
                <a:effectLst/>
                <a:latin typeface="+mn-lt"/>
              </a:rPr>
              <a:t> » et/ou « Heure de </a:t>
            </a:r>
            <a:r>
              <a:rPr lang="fr-FR" b="0" u="none" dirty="0" err="1"/>
              <a:t>code</a:t>
            </a:r>
            <a:r>
              <a:rPr lang="fr-FR" b="0" u="none" baseline="30000" dirty="0" err="1"/>
              <a:t>TM</a:t>
            </a:r>
            <a:r>
              <a:rPr lang="fr-FR" sz="1200" b="0" u="none" kern="1200" dirty="0">
                <a:solidFill>
                  <a:schemeClr val="tx1"/>
                </a:solidFill>
                <a:effectLst/>
                <a:latin typeface="+mn-lt"/>
              </a:rPr>
              <a:t> avec Minecraft Designer ».</a:t>
            </a:r>
            <a:endParaRPr lang="fr-FR" sz="1200" b="0"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n-US"/>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«Très bien ! Il vous reste encore quelques minutes pour terminer votre didacticiel !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u="none" dirty="0"/>
              <a:t>Alerter les participants que le temps est presque écoulé et que le didacticiel touche à sa fin.</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Pour cette image, nous avons incrusté le .gif d’un chaton dans un costume de </a:t>
            </a:r>
            <a:r>
              <a:rPr lang="fr-FR" sz="1200" i="1" kern="1200" baseline="0" dirty="0">
                <a:solidFill>
                  <a:schemeClr val="tx1"/>
                </a:solidFill>
                <a:effectLst/>
                <a:latin typeface="+mn-lt"/>
              </a:rPr>
              <a:t>lion. </a:t>
            </a:r>
            <a:r>
              <a:rPr lang="fr-FR" sz="1200" i="0" kern="1200" baseline="0" dirty="0">
                <a:solidFill>
                  <a:schemeClr val="tx1"/>
                </a:solidFill>
                <a:effectLst/>
                <a:latin typeface="+mn-lt"/>
              </a:rPr>
              <a:t>L’objectif est d’inclure un contenu amusant qui permet de garder votre audience en haleine.</a:t>
            </a:r>
            <a:endParaRPr lang="fr-F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Une image ou un .GIF amusant qui indique à votre audience que le didacticiel est presque terminé.</a:t>
            </a:r>
            <a:endParaRPr lang="fr-FR"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21</a:t>
            </a:fld>
            <a:endParaRPr lang="fr-FR"/>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endParaRPr lang="fr-FR" b="1" u="sng" dirty="0"/>
          </a:p>
          <a:p>
            <a:r>
              <a:rPr lang="fr-FR" b="0" u="none" baseline="0" dirty="0"/>
              <a:t>« Pour en revenir à notre conversation. Qu’est-ce que vous pensez maintenant du codage ? Est-ce que vous avez changé d’avis ? »</a:t>
            </a:r>
          </a:p>
          <a:p>
            <a:pPr marL="628650" lvl="1" indent="-171450">
              <a:buFont typeface="Arial"/>
              <a:buChar char="•"/>
            </a:pPr>
            <a:r>
              <a:rPr lang="fr-FR" dirty="0"/>
              <a:t>Si votre famille ou un ami vous demande « Qu’est-ce que le code ? », qu’est-ce que vous répondez ?</a:t>
            </a:r>
          </a:p>
          <a:p>
            <a:pPr marL="628650" lvl="1" indent="-171450">
              <a:buFont typeface="Arial"/>
              <a:buChar char="•"/>
            </a:pPr>
            <a:r>
              <a:rPr lang="fr-FR" dirty="0"/>
              <a:t>Qu’est-ce que vous avez appris ?</a:t>
            </a:r>
          </a:p>
          <a:p>
            <a:pPr marL="628650" lvl="1" indent="-171450">
              <a:buFont typeface="Arial"/>
              <a:buChar char="•"/>
            </a:pPr>
            <a:r>
              <a:rPr lang="fr-FR" dirty="0"/>
              <a:t>Quels sont les aspects du codage qui vous ont semblé les plus difficiles ? Qu’est-ce que vous avez fait quand vous n’avez pas pu avancer dans l’activité ? Pourquoi est-ce que ce point est important ? [stimule la persévérance]</a:t>
            </a:r>
          </a:p>
          <a:p>
            <a:pPr marL="628650" lvl="1" indent="-171450">
              <a:buFont typeface="Arial"/>
              <a:buChar char="•"/>
            </a:pPr>
            <a:r>
              <a:rPr lang="fr-FR" dirty="0"/>
              <a:t>En quoi le codage est-il une activité créative ? [liez le codage avec une autre activité créative, à savoir le chant, la danse ou la construction, par exemple.]</a:t>
            </a:r>
          </a:p>
          <a:p>
            <a:pPr marL="628650" lvl="1" indent="-171450">
              <a:buFont typeface="Arial"/>
              <a:buChar char="•"/>
            </a:pPr>
            <a:r>
              <a:rPr lang="fr-FR" dirty="0"/>
              <a:t>Qui peut coder ? [essayez de dépasser les mythes selon lesquels le codage est pour les garçons qui sont bons en maths, et autres.]</a:t>
            </a:r>
          </a:p>
          <a:p>
            <a:endParaRPr lang="fr-FR" b="1" u="sng" dirty="0"/>
          </a:p>
          <a:p>
            <a:r>
              <a:rPr lang="fr-FR" b="1" u="sng" dirty="0"/>
              <a:t>OBJECTIF DE LA DIAPOSITIVE :</a:t>
            </a:r>
          </a:p>
          <a:p>
            <a:endParaRPr lang="fr-FR" b="1" dirty="0"/>
          </a:p>
          <a:p>
            <a:r>
              <a:rPr lang="fr-FR" b="0" dirty="0"/>
              <a:t>Revenir à la question initiale de la formation et voir comment leur opinion sur la programmation a évolué.</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dirty="0">
              <a:effectLst/>
            </a:endParaRPr>
          </a:p>
          <a:p>
            <a:r>
              <a:rPr lang="fr-FR" dirty="0">
                <a:effectLst/>
              </a:rPr>
              <a:t>S.O</a:t>
            </a:r>
          </a:p>
        </p:txBody>
      </p:sp>
      <p:sp>
        <p:nvSpPr>
          <p:cNvPr id="4" name="Slide Number Placeholder 3"/>
          <p:cNvSpPr>
            <a:spLocks noGrp="1"/>
          </p:cNvSpPr>
          <p:nvPr>
            <p:ph type="sldNum" sz="quarter" idx="10"/>
          </p:nvPr>
        </p:nvSpPr>
        <p:spPr/>
        <p:txBody>
          <a:bodyPr/>
          <a:lstStyle/>
          <a:p>
            <a:fld id="{88F0EC2C-E6BA-F248-9EDA-113245C923E1}" type="slidenum">
              <a:rPr lang="en-US" smtClean="0"/>
              <a:pPr/>
              <a:t>22</a:t>
            </a:fld>
            <a:endParaRPr lang="fr-FR"/>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u="none" dirty="0"/>
              <a:t>« Que pensez-vous pouvoir créer en codant ?</a:t>
            </a:r>
            <a:r>
              <a:rPr lang="fr-FR" dirty="0"/>
              <a:t> </a:t>
            </a:r>
            <a:r>
              <a:rPr lang="fr-FR" sz="1200" kern="1200" dirty="0">
                <a:solidFill>
                  <a:schemeClr val="tx1"/>
                </a:solidFill>
                <a:effectLst/>
                <a:latin typeface="+mn-lt"/>
              </a:rPr>
              <a:t>Vous pouvez appliquer le codage à tout ce qui vous intéresse. »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 QUELQUES EXEMPLES À PRÉSENTER</a:t>
            </a:r>
            <a:endParaRPr lang="fr-FR" dirty="0"/>
          </a:p>
          <a:p>
            <a:pPr marL="628650" lvl="1" indent="-171450">
              <a:buFont typeface="Arial"/>
              <a:buChar char="•"/>
            </a:pPr>
            <a:r>
              <a:rPr lang="fr-FR" sz="1200" kern="1200" dirty="0">
                <a:solidFill>
                  <a:schemeClr val="tx1"/>
                </a:solidFill>
                <a:effectLst/>
                <a:latin typeface="+mn-lt"/>
              </a:rPr>
              <a:t>Si c’est le </a:t>
            </a:r>
            <a:r>
              <a:rPr lang="fr-FR" sz="1200" b="1" kern="1200" dirty="0">
                <a:solidFill>
                  <a:schemeClr val="tx1"/>
                </a:solidFill>
                <a:effectLst/>
                <a:latin typeface="+mn-lt"/>
              </a:rPr>
              <a:t>bénévolat</a:t>
            </a:r>
            <a:r>
              <a:rPr lang="fr-FR" sz="1200" kern="1200" dirty="0">
                <a:solidFill>
                  <a:schemeClr val="tx1"/>
                </a:solidFill>
                <a:effectLst/>
                <a:latin typeface="+mn-lt"/>
              </a:rPr>
              <a:t> qui vous intéresse, vous pouvez créer un site Web permettant de recruter des amis et d’autres personnes pour mener à bien avec eux des activités de bénévolat.</a:t>
            </a:r>
            <a:endParaRPr lang="fr-FR" dirty="0">
              <a:effectLst/>
            </a:endParaRPr>
          </a:p>
          <a:p>
            <a:pPr marL="628650" lvl="1" indent="-171450">
              <a:buFont typeface="Arial"/>
              <a:buChar char="•"/>
            </a:pPr>
            <a:r>
              <a:rPr lang="fr-FR" sz="1200" kern="1200" dirty="0">
                <a:solidFill>
                  <a:schemeClr val="tx1"/>
                </a:solidFill>
                <a:effectLst/>
                <a:latin typeface="+mn-lt"/>
              </a:rPr>
              <a:t>Si c’est le </a:t>
            </a:r>
            <a:r>
              <a:rPr lang="fr-FR" sz="1200" b="1" kern="1200" dirty="0">
                <a:solidFill>
                  <a:schemeClr val="tx1"/>
                </a:solidFill>
                <a:effectLst/>
                <a:latin typeface="+mn-lt"/>
              </a:rPr>
              <a:t>sport </a:t>
            </a:r>
            <a:r>
              <a:rPr lang="fr-FR" sz="1200" kern="1200" dirty="0">
                <a:solidFill>
                  <a:schemeClr val="tx1"/>
                </a:solidFill>
                <a:effectLst/>
                <a:latin typeface="+mn-lt"/>
              </a:rPr>
              <a:t>qui vous intéresse, vous pouvez créer une application qui présente les statistiques de votre équipe favorite.</a:t>
            </a:r>
            <a:endParaRPr lang="fr-FR" dirty="0">
              <a:effectLst/>
            </a:endParaRPr>
          </a:p>
          <a:p>
            <a:pPr marL="628650" lvl="1" indent="-171450">
              <a:buFont typeface="Arial"/>
              <a:buChar char="•"/>
            </a:pPr>
            <a:r>
              <a:rPr lang="fr-FR" sz="1200" kern="1200" dirty="0">
                <a:solidFill>
                  <a:schemeClr val="tx1"/>
                </a:solidFill>
                <a:effectLst/>
                <a:latin typeface="+mn-lt"/>
              </a:rPr>
              <a:t>Si vous aimez la </a:t>
            </a:r>
            <a:r>
              <a:rPr lang="fr-FR" sz="1200" b="1" kern="1200" dirty="0">
                <a:solidFill>
                  <a:schemeClr val="tx1"/>
                </a:solidFill>
                <a:effectLst/>
                <a:latin typeface="+mn-lt"/>
              </a:rPr>
              <a:t>musique</a:t>
            </a:r>
            <a:r>
              <a:rPr lang="fr-FR" sz="1200" kern="1200" dirty="0">
                <a:solidFill>
                  <a:schemeClr val="tx1"/>
                </a:solidFill>
                <a:effectLst/>
                <a:latin typeface="+mn-lt"/>
              </a:rPr>
              <a:t>, vous pouvez créer un site Web qui permet de partager avec des amis des playlists hebdomadaires et des critiques d’albums. </a:t>
            </a:r>
            <a:endParaRPr lang="fr-FR" dirty="0">
              <a:effectLst/>
            </a:endParaRPr>
          </a:p>
          <a:p>
            <a:endParaRPr lang="fr-FR" b="1" u="sng" dirty="0"/>
          </a:p>
          <a:p>
            <a:r>
              <a:rPr lang="fr-FR" b="1" u="sng" dirty="0"/>
              <a:t>OBJECTIF DE LA DIAPOSITIVE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Souligner à nouveau que les possibilités offertes par la programmation sont infinies. </a:t>
            </a:r>
            <a:r>
              <a:rPr lang="fr-FR" sz="1200" kern="1200" dirty="0">
                <a:solidFill>
                  <a:schemeClr val="tx1"/>
                </a:solidFill>
                <a:effectLst/>
                <a:latin typeface="+mn-lt"/>
              </a:rPr>
              <a:t>Insister sur le fait que la programmation peut être utile dans chacune des passions que peuvent avoir les élèves. </a:t>
            </a:r>
            <a:endParaRPr lang="fr-FR"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23</a:t>
            </a:fld>
            <a:endParaRPr lang="fr-FR"/>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Maintenant que vous êtes sur le point de devenir un expert en codage, voici quelques liens gratuits à consulter ! Assurez-vous de bien conserver ces liens et de continuer à coder ! »</a:t>
            </a:r>
          </a:p>
          <a:p>
            <a:endParaRPr lang="fr-FR" b="1" u="sng" dirty="0"/>
          </a:p>
          <a:p>
            <a:r>
              <a:rPr lang="fr-FR" b="1" u="sng" dirty="0"/>
              <a:t>OBJECTIF DE LA DIAPOSITIVE :</a:t>
            </a:r>
          </a:p>
          <a:p>
            <a:endParaRPr lang="fr-FR" b="1" u="sng" dirty="0"/>
          </a:p>
          <a:p>
            <a:r>
              <a:rPr lang="fr-FR" b="0" u="none" dirty="0"/>
              <a:t>Encourager les jeunes à continuer leur apprentissage de la programmation.</a:t>
            </a:r>
          </a:p>
          <a:p>
            <a:endParaRPr lang="fr-FR" b="0" u="none" baseline="0" dirty="0"/>
          </a:p>
          <a:p>
            <a:r>
              <a:rPr lang="fr-FR" sz="1200" b="1" u="sng" kern="1200" dirty="0">
                <a:solidFill>
                  <a:schemeClr val="tx1"/>
                </a:solidFill>
                <a:latin typeface="+mn-lt"/>
              </a:rPr>
              <a:t>REMARQUE À L’ANIMATEUR :</a:t>
            </a:r>
          </a:p>
          <a:p>
            <a:r>
              <a:rPr lang="fr-FR" sz="1200" kern="1200" dirty="0">
                <a:solidFill>
                  <a:schemeClr val="tx1"/>
                </a:solidFill>
                <a:effectLst/>
                <a:latin typeface="+mn-lt"/>
              </a:rPr>
              <a:t>Les participants peuvent accéder à leurs </a:t>
            </a:r>
            <a:r>
              <a:rPr lang="fr-FR" sz="1200" b="1" kern="1200" dirty="0">
                <a:solidFill>
                  <a:schemeClr val="tx1"/>
                </a:solidFill>
                <a:effectLst/>
                <a:latin typeface="+mn-lt"/>
              </a:rPr>
              <a:t>certificats Heure de code™ </a:t>
            </a:r>
            <a:r>
              <a:rPr lang="fr-FR" sz="1200" kern="1200" dirty="0">
                <a:solidFill>
                  <a:schemeClr val="tx1"/>
                </a:solidFill>
                <a:effectLst/>
                <a:latin typeface="+mn-lt"/>
              </a:rPr>
              <a:t>à tout moment sur code.org après avoir commencé le didacticiel Heure de code™ et après l’événement Heure de code</a:t>
            </a:r>
            <a:r>
              <a:rPr lang="fr-FR" sz="1200" kern="1200" baseline="30000" dirty="0">
                <a:solidFill>
                  <a:schemeClr val="tx1"/>
                </a:solidFill>
                <a:effectLst/>
                <a:latin typeface="+mn-lt"/>
              </a:rPr>
              <a:t>TM</a:t>
            </a:r>
            <a:r>
              <a:rPr lang="fr-FR" sz="1200" kern="1200" dirty="0">
                <a:solidFill>
                  <a:schemeClr val="tx1"/>
                </a:solidFill>
                <a:effectLst/>
                <a:latin typeface="+mn-lt"/>
              </a:rPr>
              <a:t>.</a:t>
            </a:r>
          </a:p>
          <a:p>
            <a:endParaRPr lang="fr-FR" sz="1200" b="0" u="none" kern="1200" dirty="0">
              <a:solidFill>
                <a:schemeClr val="tx1"/>
              </a:solidFill>
              <a:effectLst/>
              <a:latin typeface="+mn-lt"/>
            </a:endParaRPr>
          </a:p>
          <a:p>
            <a:r>
              <a:rPr lang="fr-FR" sz="1200" kern="1200" dirty="0">
                <a:solidFill>
                  <a:schemeClr val="tx1"/>
                </a:solidFill>
                <a:effectLst/>
                <a:latin typeface="+mn-lt"/>
              </a:rPr>
              <a:t>Modifiez le contenu de la diapositive sur les ressources supplémentaires pour l’adapter à l’audience :</a:t>
            </a:r>
          </a:p>
          <a:p>
            <a:endParaRPr lang="fr-FR" sz="1200" kern="1200" dirty="0">
              <a:solidFill>
                <a:schemeClr val="tx1"/>
              </a:solidFill>
              <a:effectLst/>
              <a:latin typeface="+mn-lt"/>
              <a:ea typeface="+mn-ea"/>
              <a:cs typeface="+mn-cs"/>
            </a:endParaRPr>
          </a:p>
          <a:p>
            <a:r>
              <a:rPr lang="fr-FR" sz="1200" b="1" u="none" kern="1200" dirty="0">
                <a:solidFill>
                  <a:schemeClr val="tx1"/>
                </a:solidFill>
                <a:effectLst/>
                <a:latin typeface="+mn-lt"/>
              </a:rPr>
              <a:t>Les participants peuvent télécharger leur code sur Minecraft: Education Edition et/ou Minecraft sur Windows 10, si cette version est disponible.</a:t>
            </a:r>
          </a:p>
          <a:p>
            <a:r>
              <a:rPr lang="fr-FR" sz="1200" b="0" u="none" kern="1200" dirty="0">
                <a:solidFill>
                  <a:schemeClr val="tx1"/>
                </a:solidFill>
                <a:effectLst/>
                <a:latin typeface="+mn-lt"/>
              </a:rPr>
              <a:t>Les participants peuvent utiliser Code Studio pour importer leur code dans le jeu et le voir s’animer !</a:t>
            </a:r>
          </a:p>
          <a:p>
            <a:endParaRPr lang="fr-FR"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rPr>
              <a:t>Explorer Minecraft: Education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Minecraft: Education Edition est destiné aux écoles et propose des outils de gestion pour la classe, des plans de cours, et bien plus. Pour plus d’informations, consultez </a:t>
            </a:r>
            <a:r>
              <a:rPr lang="fr-FR" sz="1200" u="sng" kern="1200" dirty="0">
                <a:solidFill>
                  <a:schemeClr val="tx1"/>
                </a:solidFill>
                <a:effectLst/>
                <a:latin typeface="+mn-lt"/>
                <a:hlinkClick r:id="rId3"/>
              </a:rPr>
              <a:t>https://education.minecraft.net</a:t>
            </a:r>
            <a:r>
              <a:rPr lang="fr-FR" sz="1200" kern="1200" dirty="0">
                <a:solidFill>
                  <a:schemeClr val="tx1"/>
                </a:solidFill>
                <a:effectLst/>
                <a:latin typeface="+mn-lt"/>
              </a:rPr>
              <a:t>.</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rPr>
              <a:t>Explorez différents moyens de développer des compétences numériques, pour comprendre le fonctionnement des ordinateurs et les utiliser, au sein de votre communauté</a:t>
            </a:r>
            <a:br>
              <a:rPr dirty="0"/>
            </a:br>
            <a:r>
              <a:rPr lang="fr-FR" sz="1200" kern="1200" dirty="0">
                <a:solidFill>
                  <a:schemeClr val="tx1"/>
                </a:solidFill>
                <a:effectLst/>
                <a:latin typeface="+mn-lt"/>
              </a:rPr>
              <a:t>https://Microsoft.com/digitalskills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u="none" dirty="0"/>
          </a:p>
          <a:p>
            <a:r>
              <a:rPr lang="fr-FR" sz="1200" b="1" kern="1200" dirty="0">
                <a:solidFill>
                  <a:schemeClr val="tx1"/>
                </a:solidFill>
                <a:effectLst/>
                <a:latin typeface="+mn-lt"/>
              </a:rPr>
              <a:t>Code.org (</a:t>
            </a:r>
            <a:r>
              <a:rPr lang="fr-FR" sz="1200" b="1" kern="1200" dirty="0">
                <a:solidFill>
                  <a:schemeClr val="tx1"/>
                </a:solidFill>
                <a:effectLst/>
                <a:latin typeface="+mn-lt"/>
                <a:hlinkClick r:id="rId4"/>
              </a:rPr>
              <a:t>https://code.org/educate</a:t>
            </a:r>
            <a:r>
              <a:rPr lang="fr-FR" sz="1200" b="1" kern="1200" dirty="0">
                <a:solidFill>
                  <a:schemeClr val="tx1"/>
                </a:solidFill>
                <a:effectLst/>
                <a:latin typeface="+mn-lt"/>
              </a:rPr>
              <a:t>)</a:t>
            </a:r>
            <a:r>
              <a:rPr lang="fr-FR" b="0" u="none" dirty="0"/>
              <a:t> Allez plus loin que « Une Heure de </a:t>
            </a:r>
            <a:r>
              <a:rPr lang="fr-FR" sz="1200" kern="1200" dirty="0">
                <a:solidFill>
                  <a:schemeClr val="tx1"/>
                </a:solidFill>
                <a:effectLst/>
                <a:latin typeface="+mn-lt"/>
              </a:rPr>
              <a:t>Code</a:t>
            </a:r>
            <a:r>
              <a:rPr lang="fr-FR" sz="1200" kern="1200" baseline="30000" dirty="0">
                <a:solidFill>
                  <a:schemeClr val="tx1"/>
                </a:solidFill>
                <a:effectLst/>
                <a:latin typeface="+mn-lt"/>
              </a:rPr>
              <a:t>TM</a:t>
            </a:r>
            <a:r>
              <a:rPr lang="fr-FR" b="0" u="none" dirty="0"/>
              <a:t> » avec les outils de Code.org pour les enseignants. Aucune expérience préalable n’est requise pour enseigner l’informatique dans votre classe. Code.org offre un programme d’étude, des plans de cours, des contenus de qualité professionnelle et une foule d’outils formidables pour tous niveaux — tout ce dont vous avez besoin, gratuitement. Accédez à </a:t>
            </a:r>
            <a:r>
              <a:rPr lang="fr-FR" sz="1200" kern="1200" dirty="0">
                <a:solidFill>
                  <a:schemeClr val="tx1"/>
                </a:solidFill>
                <a:effectLst/>
                <a:latin typeface="+mn-lt"/>
                <a:hlinkClick r:id="rId5"/>
              </a:rPr>
              <a:t>code.org/educate</a:t>
            </a:r>
            <a:r>
              <a:rPr lang="fr-FR" b="0" u="none" dirty="0"/>
              <a:t> et choisissez votre niveau pour vous lancer !</a:t>
            </a:r>
          </a:p>
          <a:p>
            <a:r>
              <a:rPr lang="fr-FR" b="0" u="none" dirty="0"/>
              <a:t> </a:t>
            </a:r>
          </a:p>
          <a:p>
            <a:r>
              <a:rPr lang="fr-FR" sz="1200" b="1" kern="1200" dirty="0">
                <a:solidFill>
                  <a:schemeClr val="tx1"/>
                </a:solidFill>
                <a:effectLst/>
                <a:latin typeface="+mn-lt"/>
              </a:rPr>
              <a:t>Code Studio (</a:t>
            </a:r>
            <a:r>
              <a:rPr lang="fr-FR" sz="1200" b="1" kern="1200" dirty="0">
                <a:solidFill>
                  <a:schemeClr val="tx1"/>
                </a:solidFill>
                <a:effectLst/>
                <a:latin typeface="+mn-lt"/>
                <a:hlinkClick r:id="rId6"/>
              </a:rPr>
              <a:t>https://studio.code.org</a:t>
            </a:r>
            <a:r>
              <a:rPr lang="fr-FR" sz="1200" b="1" kern="1200" dirty="0">
                <a:solidFill>
                  <a:schemeClr val="tx1"/>
                </a:solidFill>
                <a:effectLst/>
                <a:latin typeface="+mn-lt"/>
              </a:rPr>
              <a:t>)</a:t>
            </a:r>
            <a:r>
              <a:rPr lang="fr-FR" b="0" u="none" dirty="0"/>
              <a:t> Vous êtes-vous amusé pendant « Une Heure de </a:t>
            </a:r>
            <a:r>
              <a:rPr lang="fr-FR" sz="1200" kern="1200" dirty="0">
                <a:solidFill>
                  <a:schemeClr val="tx1"/>
                </a:solidFill>
                <a:effectLst/>
                <a:latin typeface="+mn-lt"/>
              </a:rPr>
              <a:t>Code</a:t>
            </a:r>
            <a:r>
              <a:rPr lang="fr-FR" sz="1200" kern="1200" baseline="30000" dirty="0">
                <a:solidFill>
                  <a:schemeClr val="tx1"/>
                </a:solidFill>
                <a:effectLst/>
                <a:latin typeface="+mn-lt"/>
              </a:rPr>
              <a:t>TM</a:t>
            </a:r>
            <a:r>
              <a:rPr lang="fr-FR" b="0" u="none" dirty="0"/>
              <a:t> »? Le monde de l’informatique réserve encore bien des surprises ! Code Studio contient des puzzles, des jeux et des cours pour tous les âges. Apprenez à créer vos jeux et applications, et à les partager avec vos amis. Accédez à </a:t>
            </a:r>
            <a:r>
              <a:rPr lang="fr-FR" sz="1200" kern="1200" dirty="0">
                <a:solidFill>
                  <a:schemeClr val="tx1"/>
                </a:solidFill>
                <a:effectLst/>
                <a:latin typeface="+mn-lt"/>
                <a:hlinkClick r:id="rId7"/>
              </a:rPr>
              <a:t>studio.code.org</a:t>
            </a:r>
            <a:r>
              <a:rPr lang="fr-FR" b="0" u="none" dirty="0"/>
              <a:t> et commencez dès aujourd’hui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24</a:t>
            </a:fld>
            <a:endParaRPr lang="fr-FR"/>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 </a:t>
            </a:r>
          </a:p>
          <a:p>
            <a:endParaRPr lang="fr-FR" b="1" u="sng" dirty="0"/>
          </a:p>
          <a:p>
            <a:endParaRPr lang="fr-FR" b="1" u="sng" dirty="0"/>
          </a:p>
          <a:p>
            <a:r>
              <a:rPr lang="fr-FR" b="1" u="sng" dirty="0"/>
              <a:t>OBJECTIF DE LA DIAPOSITIVE :</a:t>
            </a:r>
            <a:r>
              <a:rPr lang="fr-FR" dirty="0"/>
              <a:t> </a:t>
            </a:r>
          </a:p>
          <a:p>
            <a:endParaRPr lang="fr-FR" b="0" u="none" baseline="0" dirty="0"/>
          </a:p>
          <a:p>
            <a:r>
              <a:rPr lang="fr-FR" b="0" u="none" baseline="0" dirty="0"/>
              <a:t>Conclure l’événement</a:t>
            </a:r>
          </a:p>
          <a:p>
            <a:endParaRPr lang="fr-FR" b="0" u="none" baseline="0"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Si cette image doit être remplacée, assurez-vous bien qu’elle répond aux critères suivants : </a:t>
            </a:r>
            <a:endParaRPr lang="fr-FR" dirty="0"/>
          </a:p>
          <a:p>
            <a:pPr marL="628650" lvl="1" indent="-171450">
              <a:buFont typeface="Arial"/>
              <a:buChar char="•"/>
            </a:pPr>
            <a:r>
              <a:rPr lang="fr-FR" sz="1200" kern="1200" dirty="0">
                <a:solidFill>
                  <a:schemeClr val="tx1"/>
                </a:solidFill>
                <a:effectLst/>
                <a:latin typeface="+mn-lt"/>
              </a:rPr>
              <a:t>Elle contient des hommes et des femmes. </a:t>
            </a:r>
          </a:p>
          <a:p>
            <a:pPr marL="628650" lvl="1" indent="-171450">
              <a:buFont typeface="Arial"/>
              <a:buChar char="•"/>
            </a:pPr>
            <a:r>
              <a:rPr lang="fr-FR" sz="1200" kern="1200" dirty="0">
                <a:solidFill>
                  <a:schemeClr val="tx1"/>
                </a:solidFill>
                <a:effectLst/>
                <a:latin typeface="+mn-lt"/>
              </a:rPr>
              <a:t>Elle montre des participants en train de passer un bon moment. </a:t>
            </a:r>
            <a:endParaRPr lang="fr-FR" dirty="0">
              <a:effectLst/>
            </a:endParaRPr>
          </a:p>
          <a:p>
            <a:pPr marL="628650" lvl="1" indent="-171450">
              <a:buFont typeface="Arial"/>
              <a:buChar char="•"/>
            </a:pPr>
            <a:r>
              <a:rPr lang="fr-FR" sz="1200" kern="1200" dirty="0">
                <a:solidFill>
                  <a:schemeClr val="tx1"/>
                </a:solidFill>
                <a:effectLst/>
                <a:latin typeface="+mn-lt"/>
              </a:rPr>
              <a:t>L’image contient un groupe de personnes et non pas des personnes seules. </a:t>
            </a:r>
            <a:endParaRPr lang="fr-FR" dirty="0">
              <a:effectLst/>
            </a:endParaRP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25</a:t>
            </a:fld>
            <a:endParaRPr lang="fr-FR"/>
          </a:p>
        </p:txBody>
      </p:sp>
    </p:spTree>
    <p:extLst>
      <p:ext uri="{BB962C8B-B14F-4D97-AF65-F5344CB8AC3E}">
        <p14:creationId xmlns:p14="http://schemas.microsoft.com/office/powerpoint/2010/main" val="260032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Copyright 2017: </a:t>
            </a:r>
          </a:p>
          <a:p>
            <a:r>
              <a:rPr lang="fr-FR" sz="1200" kern="1200" dirty="0">
                <a:solidFill>
                  <a:schemeClr val="tx1"/>
                </a:solidFill>
                <a:effectLst/>
                <a:latin typeface="+mn-lt"/>
              </a:rPr>
              <a:t>Cette présentation est cédée sous licence et non vendue. Vous n'êtes pas autorisé à copier, adapter, modifier, utiliser pour créer des travaux dérivés, afficher publiquement, vendre ou utiliser ce contenu à des fins commerciales sans l'autorisation écrite expresse de Microsoft Corporation. </a:t>
            </a:r>
          </a:p>
          <a:p>
            <a:r>
              <a:rPr lang="fr-FR" sz="1200" kern="1200" dirty="0">
                <a:solidFill>
                  <a:schemeClr val="tx1"/>
                </a:solidFill>
                <a:effectLst/>
                <a:latin typeface="+mn-lt"/>
              </a:rPr>
              <a:t> </a:t>
            </a:r>
          </a:p>
          <a:p>
            <a:r>
              <a:rPr lang="fr-FR" sz="1200" kern="1200" dirty="0">
                <a:solidFill>
                  <a:schemeClr val="tx1"/>
                </a:solidFill>
                <a:effectLst/>
                <a:latin typeface="+mn-lt"/>
              </a:rPr>
              <a:t>Cette présentation est fournie « en l’état ». Microsoft n'apporte aucune garantie, expresse ou implicite.  Les informations et opinions contenues dans cette présentation, notamment les adresses URL et les autres références à des sites Web Internet, pourront faire l’objet de modifications sans préavis.  </a:t>
            </a:r>
          </a:p>
          <a:p>
            <a:r>
              <a:rPr lang="fr-FR" sz="1200" kern="1200" dirty="0">
                <a:solidFill>
                  <a:schemeClr val="tx1"/>
                </a:solidFill>
                <a:effectLst/>
                <a:latin typeface="+mn-lt"/>
              </a:rPr>
              <a:t> </a:t>
            </a:r>
          </a:p>
          <a:p>
            <a:r>
              <a:rPr lang="fr-FR" sz="1200" kern="1200" dirty="0">
                <a:solidFill>
                  <a:schemeClr val="tx1"/>
                </a:solidFill>
                <a:effectLst/>
                <a:latin typeface="+mn-lt"/>
              </a:rPr>
              <a:t>Dans cette présentation, certains exemples fictifs sont fournis à des fins d'illustration uniquement.  Toute association ou relation est purement fortuite et involontaire. </a:t>
            </a:r>
          </a:p>
          <a:p>
            <a:r>
              <a:rPr lang="fr-FR" sz="1200" kern="1200" dirty="0">
                <a:solidFill>
                  <a:schemeClr val="tx1"/>
                </a:solidFill>
                <a:effectLst/>
                <a:latin typeface="+mn-lt"/>
              </a:rPr>
              <a:t> </a:t>
            </a:r>
          </a:p>
          <a:p>
            <a:r>
              <a:rPr lang="fr-FR" sz="1200" kern="1200" dirty="0">
                <a:solidFill>
                  <a:schemeClr val="tx1"/>
                </a:solidFill>
                <a:effectLst/>
                <a:latin typeface="+mn-lt"/>
              </a:rPr>
              <a:t>Vous pouvez utiliser cette présentation à des fins personnelles, dans des classes et avec des étudiants dans le cadre de code.org et d'autres événements de codage.  Cette présentation ne vous confère aucun droit de propriété intellectuelle sur aucun produit Microsoft.  </a:t>
            </a:r>
          </a:p>
          <a:p>
            <a:r>
              <a:rPr lang="fr-FR" sz="1200" kern="1200" dirty="0">
                <a:solidFill>
                  <a:schemeClr val="tx1"/>
                </a:solidFill>
                <a:effectLst/>
                <a:latin typeface="+mn-lt"/>
              </a:rPr>
              <a:t> </a:t>
            </a:r>
          </a:p>
          <a:p>
            <a:r>
              <a:rPr lang="fr-FR" sz="1200" kern="1200" dirty="0">
                <a:solidFill>
                  <a:schemeClr val="tx1"/>
                </a:solidFill>
                <a:effectLst/>
                <a:latin typeface="+mn-lt"/>
              </a:rPr>
              <a:t>Microsoft et les marques citées sur la page </a:t>
            </a:r>
            <a:r>
              <a:rPr lang="fr-FR" sz="1200" kern="1200" dirty="0">
                <a:solidFill>
                  <a:schemeClr val="tx1"/>
                </a:solidFill>
                <a:effectLst/>
                <a:latin typeface="+mn-lt"/>
                <a:hlinkClick r:id="rId3"/>
              </a:rPr>
              <a:t>http://www.microsoft.com/en-us/legal/intellectualproperty/trademarks/en-us.aspx </a:t>
            </a:r>
            <a:r>
              <a:rPr lang="fr-FR" sz="1200" kern="1200" dirty="0">
                <a:solidFill>
                  <a:schemeClr val="tx1"/>
                </a:solidFill>
                <a:effectLst/>
                <a:latin typeface="+mn-lt"/>
              </a:rPr>
              <a:t>sont des marques du groupe de sociétés Microsoft.  Toutes les autres marques sont la propriété de leurs propriétaires respectifs.</a:t>
            </a:r>
          </a:p>
          <a:p>
            <a:endParaRPr lang="fr-FR"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n-lt"/>
              </a:rPr>
              <a:t>© Code.org, 2017 Code.org®, le logo CODE et Heure de code® sont des marques de Code.org</a:t>
            </a: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mn-lt"/>
              </a:rPr>
              <a:t>Mojang</a:t>
            </a:r>
            <a:r>
              <a:rPr kumimoji="0" lang="fr-FR" sz="1200" b="0" i="0" u="none" strike="noStrike" kern="1200" cap="none" spc="0" normalizeH="0" baseline="0" noProof="0" dirty="0">
                <a:ln>
                  <a:noFill/>
                </a:ln>
                <a:solidFill>
                  <a:prstClr val="black"/>
                </a:solidFill>
                <a:effectLst/>
                <a:uLnTx/>
                <a:uFillTx/>
                <a:latin typeface="+mn-lt"/>
              </a:rPr>
              <a:t> © 2017 « Minecraft » est une marque de </a:t>
            </a:r>
            <a:r>
              <a:rPr kumimoji="0" lang="fr-FR" sz="1200" b="0" i="0" u="none" strike="noStrike" kern="1200" cap="none" spc="0" normalizeH="0" baseline="0" noProof="0" dirty="0" err="1">
                <a:ln>
                  <a:noFill/>
                </a:ln>
                <a:solidFill>
                  <a:prstClr val="black"/>
                </a:solidFill>
                <a:effectLst/>
                <a:uLnTx/>
                <a:uFillTx/>
                <a:latin typeface="+mn-lt"/>
              </a:rPr>
              <a:t>Mojang</a:t>
            </a:r>
            <a:r>
              <a:rPr kumimoji="0" lang="fr-FR" sz="1200" b="0" i="0" u="none" strike="noStrike" kern="1200" cap="none" spc="0" normalizeH="0" baseline="0" noProof="0" dirty="0">
                <a:ln>
                  <a:noFill/>
                </a:ln>
                <a:solidFill>
                  <a:prstClr val="black"/>
                </a:solidFill>
                <a:effectLst/>
                <a:uLnTx/>
                <a:uFillTx/>
                <a:latin typeface="+mn-lt"/>
              </a:rPr>
              <a:t>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n-lt"/>
              </a:rPr>
              <a:t>© 2017 Microsoft Corporation. Tous droits réservés.</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049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À quoi vous fait penser le terme ’codage’ ? Réfléchissez pendant quelques minutes au terme "codage" et à ce qu’il signifie pour vous. »</a:t>
            </a:r>
          </a:p>
          <a:p>
            <a:endParaRPr lang="fr-FR" b="0" u="none" baseline="0" dirty="0"/>
          </a:p>
          <a:p>
            <a:r>
              <a:rPr lang="fr-FR" b="0" u="none" baseline="0" dirty="0"/>
              <a:t>[encouragez une discussion]</a:t>
            </a:r>
          </a:p>
          <a:p>
            <a:endParaRPr lang="fr-FR"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 Regardons maintenant une courte vidéo qui montre que le codage est devenu populaire et que beaucoup de jeunes gens, comme vous, s’y sont essayés !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r>
              <a:rPr lang="fr-FR"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baseline="0" dirty="0"/>
          </a:p>
          <a:p>
            <a:pPr>
              <a:defRPr/>
            </a:pPr>
            <a:r>
              <a:rPr lang="fr-FR" dirty="0"/>
              <a:t>Objectif : encourager une discussion et identifier les idées préconçues que les jeunes gens peuvent avoir sur le codage</a:t>
            </a:r>
            <a:r>
              <a:rPr lang="fr-FR" b="0" u="none" baseline="0" dirty="0"/>
              <a:t>. Nous savons que le codage et l’informatique sont associés à des idées reçues et notamment que ces activités sont réservées aux matheux, aux as de l’informatique et surtout aux garçons.</a:t>
            </a:r>
            <a:r>
              <a:rPr lang="fr-FR" dirty="0"/>
              <a:t> </a:t>
            </a:r>
            <a:r>
              <a:rPr lang="fr-FR" kern="1200" dirty="0">
                <a:effectLst/>
                <a:latin typeface="+mn-lt"/>
              </a:rPr>
              <a:t>Dans les diapositives suivantes, nous allons corriger les idées reçues sur le codage pour changer l’avis des participants avant de passer aux didacticiels.</a:t>
            </a:r>
            <a:r>
              <a:rPr lang="fr-FR" dirty="0"/>
              <a:t> </a:t>
            </a:r>
            <a:endParaRPr lang="fr-FR" b="1" u="sng" dirty="0"/>
          </a:p>
          <a:p>
            <a:endParaRPr lang="fr-FR" b="1" dirty="0"/>
          </a:p>
          <a:p>
            <a:r>
              <a:rPr lang="fr-FR" b="1" u="sng" dirty="0"/>
              <a:t>NOTES DE L’ANIMATEUR :</a:t>
            </a:r>
          </a:p>
          <a:p>
            <a:r>
              <a:rPr lang="fr-FR" b="0" u="none" dirty="0"/>
              <a:t>Veillez à ne pas renforcer les mythes en les encourageant. Demandez aux membres du groupe ce qu’ils pensent ! Vous risquez d’être surpris !</a:t>
            </a:r>
          </a:p>
          <a:p>
            <a:endParaRPr lang="fr-F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 Tout d’abord, regardons une courte vidéo qui montre que le codage est devenu populaire au cours des dernières années et que beaucoup de jeunes gens, comme vous, s’y sont essayés !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3</a:t>
            </a:fld>
            <a:endParaRPr lang="fr-FR"/>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OBJECTIF DE LA DIAPOSITIVE :</a:t>
            </a:r>
          </a:p>
          <a:p>
            <a:endParaRPr lang="fr-FR" b="1" u="sng" baseline="0" dirty="0"/>
          </a:p>
          <a:p>
            <a:r>
              <a:rPr lang="fr-FR" b="0" u="none" baseline="0" dirty="0"/>
              <a:t>Encourager les jeunes à suivre le didacticiel Heure de Code™.</a:t>
            </a:r>
            <a:endParaRPr lang="fr-FR" b="1" u="sng" dirty="0"/>
          </a:p>
          <a:p>
            <a:endParaRPr lang="fr-FR" b="1" u="sng"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dirty="0"/>
              <a:t>La lecture de cette vidéo doit commencer automatiquement. </a:t>
            </a:r>
          </a:p>
          <a:p>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Pour modifier la langue ou les sous-titres, cliquez sur le symbole d’engrenage représentant les « paramètres » dans l’angle inférieur droit de la vidéo après avoir cliqué sur le lien ci-dessous. Dans ce cas, vous devrez peut-être intégrer de nouveau le lien : https://www.youtube.com/watch?t=1&amp;v=2DxWIxec6yo</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Vous trouverez sur code.org d’autres vidéos que vous pouvez utiliser à la place si vous souhaitez transmettre un autre message à votre audience.</a:t>
            </a: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fr-FR"/>
          </a:p>
        </p:txBody>
      </p:sp>
    </p:spTree>
    <p:extLst>
      <p:ext uri="{BB962C8B-B14F-4D97-AF65-F5344CB8AC3E}">
        <p14:creationId xmlns:p14="http://schemas.microsoft.com/office/powerpoint/2010/main" val="174605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Commençons par définir ce que </a:t>
            </a:r>
            <a:r>
              <a:rPr lang="fr-FR" b="0" i="1" u="none" dirty="0"/>
              <a:t>n’est pas</a:t>
            </a:r>
            <a:r>
              <a:rPr lang="fr-FR" b="0" u="none" dirty="0"/>
              <a:t> l’écriture de code. Écrire du code n’est pas un travail solitaire et ce n’est pas aussi difficile que vous l’imaginez ! »</a:t>
            </a:r>
            <a:endParaRPr lang="fr-FR" b="1" u="sng" dirty="0"/>
          </a:p>
          <a:p>
            <a:endParaRPr lang="fr-FR" b="1" u="sng" dirty="0"/>
          </a:p>
          <a:p>
            <a:r>
              <a:rPr lang="fr-FR" b="1" u="sng" dirty="0"/>
              <a:t>OBJECTIF DE LA DIAPOSITIVE :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Les diapositives 5 à 8 visent à briser les idées préconçues des jeunes de 11 à 14 ans sur l’apparence des programmeurs et sur la programmation en général. Notre objectif est d’aider ces jeunes à briser les stéréotypes en leur apprenant que la programmation n’est pas : </a:t>
            </a:r>
            <a:endParaRPr lang="fr-FR" dirty="0"/>
          </a:p>
          <a:p>
            <a:pPr marL="628650" lvl="1" indent="-171450">
              <a:buFont typeface="Arial"/>
              <a:buChar char="•"/>
            </a:pPr>
            <a:r>
              <a:rPr lang="fr-FR" sz="1200" kern="1200" dirty="0">
                <a:solidFill>
                  <a:schemeClr val="tx1"/>
                </a:solidFill>
                <a:effectLst/>
                <a:latin typeface="+mn-lt"/>
              </a:rPr>
              <a:t>Une activité solitaire </a:t>
            </a:r>
            <a:endParaRPr lang="fr-FR" dirty="0">
              <a:effectLst/>
            </a:endParaRPr>
          </a:p>
          <a:p>
            <a:pPr marL="628650" lvl="1" indent="-171450">
              <a:buFont typeface="Arial"/>
              <a:buChar char="•"/>
            </a:pPr>
            <a:r>
              <a:rPr lang="fr-FR" sz="1200" kern="1200" dirty="0">
                <a:solidFill>
                  <a:schemeClr val="tx1"/>
                </a:solidFill>
                <a:effectLst/>
                <a:latin typeface="+mn-lt"/>
              </a:rPr>
              <a:t>Une activité masculine </a:t>
            </a:r>
            <a:endParaRPr lang="fr-FR" dirty="0">
              <a:effectLst/>
            </a:endParaRPr>
          </a:p>
          <a:p>
            <a:pPr marL="628650" lvl="1" indent="-171450">
              <a:buFont typeface="Arial"/>
              <a:buChar char="•"/>
            </a:pPr>
            <a:r>
              <a:rPr lang="fr-FR" sz="1200" kern="1200" dirty="0">
                <a:solidFill>
                  <a:schemeClr val="tx1"/>
                </a:solidFill>
                <a:effectLst/>
                <a:latin typeface="+mn-lt"/>
              </a:rPr>
              <a:t>Réservée aux « as de l’informatique »</a:t>
            </a:r>
            <a:endParaRPr lang="fr-FR" dirty="0">
              <a:effectLst/>
            </a:endParaRPr>
          </a:p>
          <a:p>
            <a:pPr marL="628650" lvl="1" indent="-171450">
              <a:buFont typeface="Arial"/>
              <a:buChar char="•"/>
            </a:pPr>
            <a:r>
              <a:rPr lang="fr-FR" sz="1200" kern="1200" dirty="0">
                <a:solidFill>
                  <a:schemeClr val="tx1"/>
                </a:solidFill>
                <a:effectLst/>
                <a:latin typeface="+mn-lt"/>
              </a:rPr>
              <a:t>Réservée aux gens qui sont bons en maths </a:t>
            </a:r>
            <a:endParaRPr lang="fr-FR" dirty="0">
              <a:effectLst/>
            </a:endParaRPr>
          </a:p>
          <a:p>
            <a:pPr marL="628650" lvl="1" indent="-171450">
              <a:buFont typeface="Arial"/>
              <a:buChar char="•"/>
            </a:pPr>
            <a:r>
              <a:rPr lang="fr-FR" sz="1200" kern="1200" dirty="0">
                <a:solidFill>
                  <a:schemeClr val="tx1"/>
                </a:solidFill>
                <a:effectLst/>
                <a:latin typeface="+mn-lt"/>
              </a:rPr>
              <a:t>Réservée aux gens qui créent des programmes informatiques</a:t>
            </a:r>
            <a:r>
              <a:rPr lang="fr-FR"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5</a:t>
            </a:fld>
            <a:endParaRPr lang="fr-FR"/>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a:defRPr/>
            </a:pPr>
            <a:r>
              <a:rPr lang="fr-FR" b="0" u="none" dirty="0"/>
              <a:t>« Le codage ne se résume pas à des heures interminables passées seul à un bureau ! Des équipes de codage diversifiées produisent de meilleures solutions et des logiciels plus performants.</a:t>
            </a:r>
            <a:r>
              <a:rPr lang="fr-FR" dirty="0"/>
              <a:t> </a:t>
            </a:r>
            <a:r>
              <a:rPr lang="fr-FR" b="0" u="none" dirty="0"/>
              <a:t>»</a:t>
            </a:r>
            <a:endParaRPr lang="fr-FR" b="1" u="sng" dirty="0"/>
          </a:p>
          <a:p>
            <a:endParaRPr lang="fr-FR" b="1" u="sng" dirty="0"/>
          </a:p>
          <a:p>
            <a:r>
              <a:rPr lang="fr-FR" b="1" u="sng" dirty="0"/>
              <a:t>OBJECTIF DE LA DIAPOSITIVE : </a:t>
            </a:r>
          </a:p>
          <a:p>
            <a:endParaRPr lang="fr-FR"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Tout le monde peut coder. Des équipes de codage diversifiées produisent des logiciels plus performants.</a:t>
            </a:r>
          </a:p>
          <a:p>
            <a:endParaRPr lang="fr-FR" b="1" u="sng"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n-US"/>
          </a:p>
        </p:txBody>
      </p:sp>
    </p:spTree>
    <p:extLst>
      <p:ext uri="{BB962C8B-B14F-4D97-AF65-F5344CB8AC3E}">
        <p14:creationId xmlns:p14="http://schemas.microsoft.com/office/powerpoint/2010/main" val="2187911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Peut-être ne le saviez-vous pas, mais les chats programment </a:t>
            </a:r>
            <a:r>
              <a:rPr lang="fr-FR" b="0" i="1" u="none" dirty="0"/>
              <a:t>énormément</a:t>
            </a:r>
            <a:r>
              <a:rPr lang="fr-FR" b="0" u="none" dirty="0"/>
              <a:t> sur leur lieu de travail</a:t>
            </a:r>
            <a:r>
              <a:rPr lang="fr-FR" b="0" i="0" u="none" baseline="0" dirty="0"/>
              <a:t>... »</a:t>
            </a:r>
            <a:endParaRPr lang="fr-FR" b="1" u="sng" dirty="0"/>
          </a:p>
          <a:p>
            <a:endParaRPr lang="fr-FR" b="1" u="sng" dirty="0"/>
          </a:p>
          <a:p>
            <a:r>
              <a:rPr lang="fr-FR" b="1" u="sng" dirty="0"/>
              <a:t>OBJECTIF DE LA DIAPOSITIVE :</a:t>
            </a:r>
            <a:endParaRPr lang="fr-FR" b="0" u="none" dirty="0"/>
          </a:p>
          <a:p>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Faire rire l’assistance, rien de plus !</a:t>
            </a:r>
            <a:r>
              <a:rPr lang="fr-FR" dirty="0"/>
              <a:t> </a:t>
            </a:r>
            <a:endParaRPr lang="fr-FR" b="1" u="sng" dirty="0"/>
          </a:p>
          <a:p>
            <a:endParaRPr lang="fr-FR" b="1" dirty="0"/>
          </a:p>
          <a:p>
            <a:r>
              <a:rPr lang="fr-FR" b="1" u="sng" dirty="0"/>
              <a:t>INSTRUCTIONS CONCERNANT L’IMAGE DE LA DIAPOSITIVE :</a:t>
            </a:r>
          </a:p>
          <a:p>
            <a:endParaRPr lang="fr-FR" sz="1200" b="1" u="sng" kern="1200" baseline="0" dirty="0">
              <a:solidFill>
                <a:schemeClr val="tx1"/>
              </a:solidFill>
              <a:effectLst/>
              <a:latin typeface="+mn-lt"/>
              <a:ea typeface="+mn-ea"/>
              <a:cs typeface="+mn-cs"/>
            </a:endParaRPr>
          </a:p>
          <a:p>
            <a:r>
              <a:rPr lang="fr-FR" sz="1200" b="0" u="none" kern="1200" baseline="0" dirty="0">
                <a:solidFill>
                  <a:schemeClr val="tx1"/>
                </a:solidFill>
                <a:effectLst/>
                <a:latin typeface="+mn-lt"/>
              </a:rPr>
              <a:t>Cette diapositive devra être illustrée par une photo ou un GIF amusant pour faire rire l’audience. </a:t>
            </a:r>
            <a:endParaRPr lang="fr-FR" sz="1200" b="0" u="none"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7</a:t>
            </a:fld>
            <a:endParaRPr lang="fr-FR"/>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Non c’est une blague bien sûr ! »</a:t>
            </a:r>
          </a:p>
          <a:p>
            <a:endParaRPr lang="fr-FR" b="1" u="sng" dirty="0"/>
          </a:p>
          <a:p>
            <a:r>
              <a:rPr lang="fr-FR" b="1" u="sng" dirty="0"/>
              <a:t>OBJECTIF DE LA DIAPOSITIVE :</a:t>
            </a:r>
          </a:p>
          <a:p>
            <a:endParaRPr lang="fr-FR" b="1" u="sng" dirty="0"/>
          </a:p>
          <a:p>
            <a:r>
              <a:rPr lang="fr-FR" b="0" u="none" dirty="0"/>
              <a:t>Révéler que la diapositive précédente était une blague.</a:t>
            </a:r>
          </a:p>
        </p:txBody>
      </p:sp>
      <p:sp>
        <p:nvSpPr>
          <p:cNvPr id="4" name="Slide Number Placeholder 3"/>
          <p:cNvSpPr>
            <a:spLocks noGrp="1"/>
          </p:cNvSpPr>
          <p:nvPr>
            <p:ph type="sldNum" sz="quarter" idx="10"/>
          </p:nvPr>
        </p:nvSpPr>
        <p:spPr/>
        <p:txBody>
          <a:bodyPr/>
          <a:lstStyle/>
          <a:p>
            <a:fld id="{88F0EC2C-E6BA-F248-9EDA-113245C923E1}" type="slidenum">
              <a:rPr lang="en-US" smtClean="0"/>
              <a:pPr/>
              <a:t>8</a:t>
            </a:fld>
            <a:endParaRPr lang="fr-FR"/>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À présent, essayons de savoir à quoi sert </a:t>
            </a:r>
            <a:r>
              <a:rPr lang="fr-FR" b="0" i="1" u="none" dirty="0"/>
              <a:t>vraiment</a:t>
            </a:r>
            <a:r>
              <a:rPr lang="fr-FR" b="0" u="none" dirty="0"/>
              <a:t> l’écriture de code. Vous ne le savez peut-être pas, mais le codage est une activité collaborative, où les filles et les garçons travaillent ensemble. »</a:t>
            </a:r>
          </a:p>
          <a:p>
            <a:endParaRPr lang="fr-FR" b="1" u="sng" dirty="0"/>
          </a:p>
          <a:p>
            <a:r>
              <a:rPr lang="fr-FR" b="1" u="sng" dirty="0"/>
              <a:t>OBJECTIF DE LA DIAPOSITIVE :</a:t>
            </a:r>
          </a:p>
          <a:p>
            <a:endParaRPr lang="fr-FR" b="1" u="sng" dirty="0"/>
          </a:p>
          <a:p>
            <a:r>
              <a:rPr lang="fr-FR" sz="1200" kern="1200" dirty="0">
                <a:solidFill>
                  <a:schemeClr val="tx1"/>
                </a:solidFill>
                <a:effectLst/>
                <a:latin typeface="+mn-lt"/>
              </a:rPr>
              <a:t>Dans les diapositives 9 à 12, nous tenterons de montrer</a:t>
            </a:r>
            <a:r>
              <a:rPr lang="fr-FR" dirty="0"/>
              <a:t> </a:t>
            </a:r>
            <a:r>
              <a:rPr lang="fr-FR" sz="1200" kern="1200" dirty="0">
                <a:solidFill>
                  <a:schemeClr val="tx1"/>
                </a:solidFill>
                <a:effectLst/>
                <a:latin typeface="+mn-lt"/>
              </a:rPr>
              <a:t>aux jeunes que la programmation est « fun ». Il convient d’insister sur le fait que la programmation </a:t>
            </a:r>
            <a:r>
              <a:rPr lang="fr-FR" sz="1200" b="1" kern="1200" dirty="0">
                <a:solidFill>
                  <a:schemeClr val="tx1"/>
                </a:solidFill>
                <a:effectLst/>
                <a:latin typeface="+mn-lt"/>
              </a:rPr>
              <a:t>est</a:t>
            </a:r>
            <a:r>
              <a:rPr lang="fr-FR" sz="1200" kern="1200" dirty="0">
                <a:solidFill>
                  <a:schemeClr val="tx1"/>
                </a:solidFill>
                <a:effectLst/>
                <a:latin typeface="+mn-lt"/>
              </a:rPr>
              <a:t> : </a:t>
            </a:r>
            <a:endParaRPr lang="fr-FR" dirty="0">
              <a:effectLst/>
            </a:endParaRPr>
          </a:p>
          <a:p>
            <a:pPr marL="628650" lvl="1" indent="-171450">
              <a:buFont typeface="Arial"/>
              <a:buChar char="•"/>
            </a:pPr>
            <a:r>
              <a:rPr lang="fr-FR" sz="1200" kern="1200" dirty="0">
                <a:solidFill>
                  <a:schemeClr val="tx1"/>
                </a:solidFill>
                <a:effectLst/>
                <a:latin typeface="+mn-lt"/>
              </a:rPr>
              <a:t>Collaborative </a:t>
            </a:r>
            <a:endParaRPr lang="fr-FR" dirty="0">
              <a:effectLst/>
            </a:endParaRPr>
          </a:p>
          <a:p>
            <a:pPr marL="628650" lvl="1" indent="-171450">
              <a:buFont typeface="Arial"/>
              <a:buChar char="•"/>
            </a:pPr>
            <a:r>
              <a:rPr lang="fr-FR" sz="1200" kern="1200" dirty="0">
                <a:solidFill>
                  <a:schemeClr val="tx1"/>
                </a:solidFill>
                <a:effectLst/>
                <a:latin typeface="+mn-lt"/>
              </a:rPr>
              <a:t>Aussi bien pour les filles que pour les garçons</a:t>
            </a:r>
            <a:endParaRPr lang="fr-FR" dirty="0">
              <a:effectLst/>
            </a:endParaRPr>
          </a:p>
          <a:p>
            <a:pPr marL="628650" lvl="1" indent="-171450">
              <a:buFont typeface="Arial"/>
              <a:buChar char="•"/>
            </a:pPr>
            <a:r>
              <a:rPr lang="fr-FR" sz="1200" kern="1200" dirty="0">
                <a:solidFill>
                  <a:schemeClr val="tx1"/>
                </a:solidFill>
                <a:effectLst/>
                <a:latin typeface="+mn-lt"/>
              </a:rPr>
              <a:t>Aussi bien pour les gens introvertis qu’extravertis </a:t>
            </a:r>
            <a:endParaRPr lang="fr-FR" dirty="0">
              <a:effectLst/>
            </a:endParaRPr>
          </a:p>
          <a:p>
            <a:pPr marL="628650" lvl="1" indent="-171450">
              <a:buFont typeface="Arial"/>
              <a:buChar char="•"/>
            </a:pPr>
            <a:r>
              <a:rPr lang="fr-FR" sz="1200" kern="1200" dirty="0">
                <a:solidFill>
                  <a:schemeClr val="tx1"/>
                </a:solidFill>
                <a:effectLst/>
                <a:latin typeface="+mn-lt"/>
              </a:rPr>
              <a:t>Semblable à la résolution de problèmes. Une activité qui ne nécessite que peu de connaissances en maths. </a:t>
            </a:r>
            <a:endParaRPr lang="fr-FR" dirty="0">
              <a:effectLst/>
            </a:endParaRPr>
          </a:p>
          <a:p>
            <a:pPr marL="628650" lvl="1" indent="-171450">
              <a:buFont typeface="Arial"/>
              <a:buChar char="•"/>
            </a:pPr>
            <a:r>
              <a:rPr lang="fr-FR" sz="1200" kern="1200" dirty="0">
                <a:solidFill>
                  <a:schemeClr val="tx1"/>
                </a:solidFill>
                <a:effectLst/>
                <a:latin typeface="+mn-lt"/>
              </a:rPr>
              <a:t>Un moyen de mieux vivre nos passions </a:t>
            </a:r>
            <a:endParaRPr lang="fr-FR" dirty="0">
              <a:effectLst/>
            </a:endParaRP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Si cette image doit être remplacée, assurez-vous bien qu’elle répond aux critères suivants : </a:t>
            </a:r>
            <a:endParaRPr lang="fr-FR" dirty="0"/>
          </a:p>
          <a:p>
            <a:pPr marL="628650" lvl="1" indent="-171450">
              <a:buFont typeface="Arial"/>
              <a:buChar char="•"/>
            </a:pPr>
            <a:r>
              <a:rPr lang="fr-FR" sz="1200" kern="1200" dirty="0">
                <a:solidFill>
                  <a:schemeClr val="tx1"/>
                </a:solidFill>
                <a:effectLst/>
                <a:latin typeface="+mn-lt"/>
              </a:rPr>
              <a:t>Elle contient des images de jeunes adolescents qui fréquentent l’école secondaire. </a:t>
            </a:r>
            <a:endParaRPr lang="fr-FR" dirty="0">
              <a:effectLst/>
            </a:endParaRPr>
          </a:p>
          <a:p>
            <a:pPr marL="628650" lvl="1" indent="-171450">
              <a:buFont typeface="Arial"/>
              <a:buChar char="•"/>
            </a:pPr>
            <a:r>
              <a:rPr lang="fr-FR" sz="1200" kern="1200" dirty="0">
                <a:solidFill>
                  <a:schemeClr val="tx1"/>
                </a:solidFill>
                <a:effectLst/>
                <a:latin typeface="+mn-lt"/>
              </a:rPr>
              <a:t>Elle montre des participants en train de s’amuser avec un ordinateur.</a:t>
            </a:r>
            <a:endParaRPr lang="fr-FR" dirty="0">
              <a:effectLst/>
            </a:endParaRPr>
          </a:p>
          <a:p>
            <a:pPr marL="628650" lvl="1" indent="-171450">
              <a:buFont typeface="Arial"/>
              <a:buChar char="•"/>
            </a:pPr>
            <a:r>
              <a:rPr lang="fr-FR" sz="1200" kern="1200" dirty="0">
                <a:solidFill>
                  <a:schemeClr val="tx1"/>
                </a:solidFill>
                <a:effectLst/>
                <a:latin typeface="+mn-lt"/>
              </a:rPr>
              <a:t>L’image contient un groupe de personnes et non pas des personnes seules.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Elle inclut des filles.</a:t>
            </a:r>
            <a:endParaRPr lang="fr-FR" dirty="0">
              <a:effectLst/>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9</a:t>
            </a:fld>
            <a:endParaRPr lang="fr-FR"/>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pPr/>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pPr/>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pPr/>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pPr/>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pPr/>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pPr/>
              <a:t>10/17/2018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pPr/>
              <a:t>10/17/2018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pPr/>
              <a:t>10/17/2018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pPr/>
              <a:t>10/17/2018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pPr/>
              <a:t>10/17/2018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pPr/>
              <a:t>10/17/2018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pPr/>
              <a:t>10/17/2018</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pPr/>
              <a:t>‹N°›</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13.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 groupe d’adolescents garçons et filles posent pour une photo devant l’ordinateur portable sur lequel ils travaillent." hidden="1" title="Un groupe d’adolescents garçons et filles posent pour une photo devant l’ordinateur portable sur lequel ils travaillent."/>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9" name="Picture 8"/>
          <p:cNvPicPr>
            <a:picLocks noChangeAspect="1"/>
          </p:cNvPicPr>
          <p:nvPr/>
        </p:nvPicPr>
        <p:blipFill>
          <a:blip r:embed="rId4"/>
          <a:stretch>
            <a:fillRect/>
          </a:stretch>
        </p:blipFill>
        <p:spPr>
          <a:xfrm>
            <a:off x="75838" y="128520"/>
            <a:ext cx="8683623" cy="54318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pic>
        <p:nvPicPr>
          <p:cNvPr id="15" name="Picture 14" descr="Microsoft"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4" name="Title 3" hidden="1"/>
          <p:cNvSpPr>
            <a:spLocks noGrp="1"/>
          </p:cNvSpPr>
          <p:nvPr>
            <p:ph type="ctrTitle"/>
          </p:nvPr>
        </p:nvSpPr>
        <p:spPr/>
        <p:txBody>
          <a:bodyPr/>
          <a:lstStyle/>
          <a:p>
            <a:r>
              <a:rPr lang="fr-FR" dirty="0"/>
              <a:t>Bienvenue à « Une Heure de Code™ »</a:t>
            </a:r>
            <a:endParaRPr lang="ar-SA" dirty="0"/>
          </a:p>
        </p:txBody>
      </p:sp>
      <p:sp>
        <p:nvSpPr>
          <p:cNvPr id="5" name="Subtitle 4"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fr-FR" dirty="0"/>
          </a:p>
        </p:txBody>
      </p:sp>
      <p:sp>
        <p:nvSpPr>
          <p:cNvPr id="10" name="Rectangle 9">
            <a:extLst>
              <a:ext uri="{FF2B5EF4-FFF2-40B4-BE49-F238E27FC236}">
                <a16:creationId xmlns:a16="http://schemas.microsoft.com/office/drawing/2014/main" id="{15FF23B2-CC05-4E95-A014-34F752C15818}"/>
              </a:ext>
            </a:extLst>
          </p:cNvPr>
          <p:cNvSpPr/>
          <p:nvPr/>
        </p:nvSpPr>
        <p:spPr>
          <a:xfrm>
            <a:off x="335578" y="3937266"/>
            <a:ext cx="7274346" cy="1200329"/>
          </a:xfrm>
          <a:prstGeom prst="rect">
            <a:avLst/>
          </a:prstGeom>
        </p:spPr>
        <p:txBody>
          <a:bodyPr wrap="square">
            <a:spAutoFit/>
          </a:bodyPr>
          <a:lstStyle/>
          <a:p>
            <a:r>
              <a:rPr lang="fr-FR" sz="3600" dirty="0">
                <a:solidFill>
                  <a:schemeClr val="bg1"/>
                </a:solidFill>
                <a:latin typeface="Segoe UI Light" panose="020B0502040204020203" pitchFamily="34" charset="0"/>
              </a:rPr>
              <a:t>Bienvenue à la formation</a:t>
            </a:r>
          </a:p>
          <a:p>
            <a:r>
              <a:rPr lang="fr-FR" sz="3600" dirty="0">
                <a:solidFill>
                  <a:schemeClr val="bg1"/>
                </a:solidFill>
                <a:latin typeface="Segoe UI Light" panose="020B0502040204020203" pitchFamily="34" charset="0"/>
              </a:rPr>
              <a:t>Heure de </a:t>
            </a:r>
            <a:r>
              <a:rPr lang="fr-FR" sz="3600" noProof="1">
                <a:solidFill>
                  <a:schemeClr val="bg1"/>
                </a:solidFill>
                <a:latin typeface="Segoe UI Light" panose="020B0502040204020203" pitchFamily="34" charset="0"/>
              </a:rPr>
              <a:t>code</a:t>
            </a:r>
            <a:r>
              <a:rPr lang="fr-FR" sz="3600" baseline="30000" noProof="1">
                <a:solidFill>
                  <a:schemeClr val="bg1"/>
                </a:solidFill>
                <a:latin typeface="Segoe UI Light" panose="020B0502040204020203" pitchFamily="34" charset="0"/>
              </a:rPr>
              <a:t>TM</a:t>
            </a:r>
            <a:r>
              <a:rPr lang="fr-FR" sz="3600" dirty="0">
                <a:solidFill>
                  <a:schemeClr val="bg1"/>
                </a:solidFill>
                <a:latin typeface="Segoe UI Light" panose="020B0502040204020203" pitchFamily="34" charset="0"/>
              </a:rPr>
              <a:t> avec Minecraft</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Un petit groupe d’enfants en train de collaborer sur un projet." title="Un petit groupe d’enfants en train de collaborer sur un projet."/>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C’est ça...</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en-IE" dirty="0"/>
              <a:t>Et </a:t>
            </a:r>
            <a:r>
              <a:rPr lang="en-IE" dirty="0" err="1"/>
              <a:t>ça</a:t>
            </a:r>
            <a:endParaRPr lang="ar-SA" dirty="0"/>
          </a:p>
        </p:txBody>
      </p:sp>
      <p:sp>
        <p:nvSpPr>
          <p:cNvPr id="5" name="Subtitle 4"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fr-FR" dirty="0"/>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fr-FR" sz="3600" dirty="0">
                <a:solidFill>
                  <a:schemeClr val="bg1"/>
                </a:solidFill>
                <a:latin typeface="Segoe UI Light" panose="020B0502040204020203" pitchFamily="34" charset="0"/>
              </a:rPr>
              <a:t>Coder, c’est…</a:t>
            </a:r>
          </a:p>
        </p:txBody>
      </p:sp>
      <p:sp>
        <p:nvSpPr>
          <p:cNvPr id="5" name="Title 4" hidden="1"/>
          <p:cNvSpPr>
            <a:spLocks noGrp="1"/>
          </p:cNvSpPr>
          <p:nvPr>
            <p:ph type="ctrTitle"/>
          </p:nvPr>
        </p:nvSpPr>
        <p:spPr/>
        <p:txBody>
          <a:bodyPr/>
          <a:lstStyle/>
          <a:p>
            <a:r>
              <a:rPr lang="en-IE" dirty="0"/>
              <a:t>Programmer, </a:t>
            </a:r>
            <a:r>
              <a:rPr lang="en-IE" dirty="0" err="1"/>
              <a:t>c’est</a:t>
            </a:r>
            <a:r>
              <a:rPr lang="en-IE" dirty="0"/>
              <a:t>…</a:t>
            </a:r>
            <a:endParaRPr lang="ar-SA" dirty="0"/>
          </a:p>
        </p:txBody>
      </p:sp>
      <p:sp>
        <p:nvSpPr>
          <p:cNvPr id="6" name="Subtitle 5"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fr-FR" dirty="0"/>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rois jeunes filles travaillent sur un ordinateur portable pour résoudre un problème." hidden="1" title="Trois jeunes filles travaillent sur un ordinateur portable pour résoudre un problè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1124" y="0"/>
            <a:ext cx="4714875" cy="5540375"/>
          </a:xfrm>
          <a:prstGeom prst="rect">
            <a:avLst/>
          </a:prstGeom>
        </p:spPr>
      </p:pic>
      <p:pic>
        <p:nvPicPr>
          <p:cNvPr id="9" name="Picture 8"/>
          <p:cNvPicPr>
            <a:picLocks noChangeAspect="1"/>
          </p:cNvPicPr>
          <p:nvPr/>
        </p:nvPicPr>
        <p:blipFill>
          <a:blip r:embed="rId4"/>
          <a:stretch>
            <a:fillRect/>
          </a:stretch>
        </p:blipFill>
        <p:spPr>
          <a:xfrm>
            <a:off x="12644" y="0"/>
            <a:ext cx="8326138" cy="5715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7" name="Rectangle 16"/>
          <p:cNvSpPr/>
          <p:nvPr/>
        </p:nvSpPr>
        <p:spPr>
          <a:xfrm>
            <a:off x="4572000" y="2883752"/>
            <a:ext cx="4342724" cy="1200329"/>
          </a:xfrm>
          <a:prstGeom prst="rect">
            <a:avLst/>
          </a:prstGeom>
        </p:spPr>
        <p:txBody>
          <a:bodyPr wrap="square">
            <a:spAutoFit/>
          </a:bodyPr>
          <a:lstStyle/>
          <a:p>
            <a:pPr algn="ctr"/>
            <a:r>
              <a:rPr lang="fr-FR" sz="3600" dirty="0">
                <a:solidFill>
                  <a:schemeClr val="bg1"/>
                </a:solidFill>
                <a:latin typeface="Segoe UI Light" panose="020B0502040204020203" pitchFamily="34" charset="0"/>
              </a:rPr>
              <a:t>Résoudre des problèmes</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6" name="Title 5" hidden="1"/>
          <p:cNvSpPr>
            <a:spLocks noGrp="1"/>
          </p:cNvSpPr>
          <p:nvPr>
            <p:ph type="ctrTitle"/>
          </p:nvPr>
        </p:nvSpPr>
        <p:spPr/>
        <p:txBody>
          <a:bodyPr/>
          <a:lstStyle/>
          <a:p>
            <a:r>
              <a:rPr lang="en-IE" dirty="0" err="1"/>
              <a:t>Résoudre</a:t>
            </a:r>
            <a:r>
              <a:rPr lang="en-IE" dirty="0"/>
              <a:t> des </a:t>
            </a:r>
            <a:r>
              <a:rPr lang="en-IE" dirty="0" err="1"/>
              <a:t>problèmes</a:t>
            </a:r>
            <a:endParaRPr lang="ar-SA" dirty="0"/>
          </a:p>
        </p:txBody>
      </p:sp>
      <p:sp>
        <p:nvSpPr>
          <p:cNvPr id="7" name="Subtitle 6"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fr-FR" dirty="0"/>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rayons de couleur." title="Crayons de couleu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Créer</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4" name="Title 3" hidden="1"/>
          <p:cNvSpPr>
            <a:spLocks noGrp="1"/>
          </p:cNvSpPr>
          <p:nvPr>
            <p:ph type="ctrTitle"/>
          </p:nvPr>
        </p:nvSpPr>
        <p:spPr/>
        <p:txBody>
          <a:bodyPr/>
          <a:lstStyle/>
          <a:p>
            <a:r>
              <a:rPr lang="en-IE" dirty="0" err="1"/>
              <a:t>Créer</a:t>
            </a:r>
            <a:endParaRPr lang="ar-SA" dirty="0"/>
          </a:p>
        </p:txBody>
      </p:sp>
      <p:sp>
        <p:nvSpPr>
          <p:cNvPr id="8" name="Subtitle 7" hidden="1"/>
          <p:cNvSpPr>
            <a:spLocks noGrp="1"/>
          </p:cNvSpPr>
          <p:nvPr>
            <p:ph type="subTitle" idx="1"/>
          </p:nvPr>
        </p:nvSpPr>
        <p:spPr/>
        <p:txBody>
          <a:bodyPr/>
          <a:lstStyle/>
          <a:p>
            <a:endParaRPr lang="ar-SA"/>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fr-FR" dirty="0"/>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 groupe d’adolescents de différentes origines ethniques posent pour la photo alors qu’ils partagent leur passion." hidden="1" title="Un groupe d’adolescents de différentes origines ethniques posent pour la photo alors qu’ils partagent leur passion."/>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6999" y="0"/>
            <a:ext cx="6461125" cy="5715000"/>
          </a:xfrm>
          <a:prstGeom prst="rect">
            <a:avLst/>
          </a:prstGeom>
        </p:spPr>
      </p:pic>
      <p:pic>
        <p:nvPicPr>
          <p:cNvPr id="9" name="Picture 2" descr="Girls Who Code 2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24" y="0"/>
            <a:ext cx="4681179"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Collaborer</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IE" dirty="0" err="1"/>
              <a:t>Collaborer</a:t>
            </a:r>
            <a:endParaRPr lang="ar-SA" dirty="0"/>
          </a:p>
        </p:txBody>
      </p:sp>
      <p:sp>
        <p:nvSpPr>
          <p:cNvPr id="7" name="Subtitle 6" hidden="1"/>
          <p:cNvSpPr>
            <a:spLocks noGrp="1"/>
          </p:cNvSpPr>
          <p:nvPr>
            <p:ph type="subTitle" idx="1"/>
          </p:nvPr>
        </p:nvSpPr>
        <p:spPr/>
        <p:txBody>
          <a:bodyPr/>
          <a:lstStyle/>
          <a:p>
            <a:endParaRPr lang="ar-SA"/>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fr-FR" dirty="0"/>
          </a:p>
        </p:txBody>
      </p:sp>
      <p:pic>
        <p:nvPicPr>
          <p:cNvPr id="12" name="Picture 11">
            <a:extLst>
              <a:ext uri="{FF2B5EF4-FFF2-40B4-BE49-F238E27FC236}">
                <a16:creationId xmlns:a16="http://schemas.microsoft.com/office/drawing/2014/main" id="{AB22256B-0F85-41CD-B608-13F24C03EE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6643" y="2041604"/>
            <a:ext cx="4041607" cy="1200329"/>
          </a:xfrm>
          <a:prstGeom prst="rect">
            <a:avLst/>
          </a:prstGeom>
        </p:spPr>
        <p:txBody>
          <a:bodyPr wrap="square">
            <a:spAutoFit/>
          </a:bodyPr>
          <a:lstStyle/>
          <a:p>
            <a:r>
              <a:rPr lang="fr-FR" sz="3600" dirty="0">
                <a:latin typeface="Segoe UI Light" panose="020B0502040204020203" pitchFamily="34" charset="0"/>
              </a:rPr>
              <a:t>Qu’aimez-vous faire entre amis ? </a:t>
            </a:r>
          </a:p>
        </p:txBody>
      </p:sp>
      <p:sp>
        <p:nvSpPr>
          <p:cNvPr id="27" name="Rectangle 26"/>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en-IE" dirty="0" err="1"/>
              <a:t>Qu’aimez-vous</a:t>
            </a:r>
            <a:r>
              <a:rPr lang="en-IE" dirty="0"/>
              <a:t> faire par-</a:t>
            </a:r>
            <a:r>
              <a:rPr lang="en-IE" dirty="0" err="1"/>
              <a:t>dessus</a:t>
            </a:r>
            <a:r>
              <a:rPr lang="en-IE" dirty="0"/>
              <a:t> tout ?</a:t>
            </a:r>
            <a:endParaRPr lang="ar-SA" dirty="0"/>
          </a:p>
        </p:txBody>
      </p:sp>
      <p:sp>
        <p:nvSpPr>
          <p:cNvPr id="4" name="Subtitle 3" hidden="1"/>
          <p:cNvSpPr>
            <a:spLocks noGrp="1"/>
          </p:cNvSpPr>
          <p:nvPr>
            <p:ph type="subTitle" idx="1"/>
          </p:nvPr>
        </p:nvSpPr>
        <p:spPr/>
        <p:txBody>
          <a:bodyPr/>
          <a:lstStyle/>
          <a:p>
            <a:endParaRPr lang="ar-SA"/>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fr-FR" dirty="0"/>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descr="Étincelles" title="Étincell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fr-FR" dirty="0"/>
              <a:t>Donnez vie à vos envies</a:t>
            </a:r>
            <a:endParaRPr lang="ar-SA" dirty="0"/>
          </a:p>
        </p:txBody>
      </p:sp>
      <p:sp>
        <p:nvSpPr>
          <p:cNvPr id="6" name="Subtitle 5"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fr-FR" dirty="0"/>
          </a:p>
        </p:txBody>
      </p:sp>
      <p:sp>
        <p:nvSpPr>
          <p:cNvPr id="4" name="TextBox 3"/>
          <p:cNvSpPr txBox="1"/>
          <p:nvPr/>
        </p:nvSpPr>
        <p:spPr>
          <a:xfrm>
            <a:off x="2525078" y="2592029"/>
            <a:ext cx="1610194" cy="571500"/>
          </a:xfrm>
          <a:prstGeom prst="rect">
            <a:avLst/>
          </a:prstGeom>
          <a:solidFill>
            <a:schemeClr val="accent6"/>
          </a:solidFill>
        </p:spPr>
        <p:txBody>
          <a:bodyPr wrap="square" rtlCol="0">
            <a:spAutoFit/>
          </a:bodyPr>
          <a:lstStyle/>
          <a:p>
            <a:endParaRPr lang="en-US" dirty="0"/>
          </a:p>
        </p:txBody>
      </p:sp>
      <p:sp>
        <p:nvSpPr>
          <p:cNvPr id="11" name="TextBox 10"/>
          <p:cNvSpPr txBox="1"/>
          <p:nvPr/>
        </p:nvSpPr>
        <p:spPr>
          <a:xfrm>
            <a:off x="676274" y="3154952"/>
            <a:ext cx="3458998" cy="571500"/>
          </a:xfrm>
          <a:prstGeom prst="rect">
            <a:avLst/>
          </a:prstGeom>
          <a:solidFill>
            <a:schemeClr val="accent6"/>
          </a:solidFill>
        </p:spPr>
        <p:txBody>
          <a:bodyPr wrap="square" rtlCol="0">
            <a:spAutoFit/>
          </a:bodyPr>
          <a:lstStyle/>
          <a:p>
            <a:endParaRPr lang="en-US" dirty="0"/>
          </a:p>
        </p:txBody>
      </p:sp>
      <p:sp>
        <p:nvSpPr>
          <p:cNvPr id="10" name="TextBox 9"/>
          <p:cNvSpPr txBox="1"/>
          <p:nvPr/>
        </p:nvSpPr>
        <p:spPr>
          <a:xfrm>
            <a:off x="678546" y="3703140"/>
            <a:ext cx="2377440" cy="571500"/>
          </a:xfrm>
          <a:prstGeom prst="rect">
            <a:avLst/>
          </a:prstGeom>
          <a:solidFill>
            <a:schemeClr val="accent6"/>
          </a:solidFill>
        </p:spPr>
        <p:txBody>
          <a:bodyPr wrap="square" rtlCol="0">
            <a:spAutoFit/>
          </a:bodyPr>
          <a:lstStyle/>
          <a:p>
            <a:endParaRPr lang="en-US" dirty="0"/>
          </a:p>
        </p:txBody>
      </p:sp>
      <p:sp>
        <p:nvSpPr>
          <p:cNvPr id="14" name="Rectangle 13"/>
          <p:cNvSpPr/>
          <p:nvPr/>
        </p:nvSpPr>
        <p:spPr>
          <a:xfrm>
            <a:off x="676274" y="1426339"/>
            <a:ext cx="4073801" cy="2862322"/>
          </a:xfrm>
          <a:prstGeom prst="rect">
            <a:avLst/>
          </a:prstGeom>
        </p:spPr>
        <p:txBody>
          <a:bodyPr wrap="square" anchor="ctr" anchorCtr="0">
            <a:spAutoFit/>
          </a:bodyPr>
          <a:lstStyle/>
          <a:p>
            <a:r>
              <a:rPr lang="fr-FR" sz="3600" dirty="0">
                <a:solidFill>
                  <a:schemeClr val="bg1"/>
                </a:solidFill>
                <a:latin typeface="Segoe UI Light" panose="020B0502040204020203" pitchFamily="34" charset="0"/>
              </a:rPr>
              <a:t>Quels que soient vos centres d’intérêt, le code peut vous aider à leur donner vie. </a:t>
            </a:r>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81379" y="4457129"/>
            <a:ext cx="3751951" cy="571500"/>
          </a:xfrm>
          <a:prstGeom prst="rect">
            <a:avLst/>
          </a:prstGeom>
          <a:solidFill>
            <a:schemeClr val="accent6"/>
          </a:solidFill>
        </p:spPr>
        <p:txBody>
          <a:bodyPr wrap="square" rtlCol="0">
            <a:spAutoFit/>
          </a:bodyPr>
          <a:lstStyle/>
          <a:p>
            <a:endParaRPr lang="en-US" dirty="0"/>
          </a:p>
        </p:txBody>
      </p:sp>
      <p:pic>
        <p:nvPicPr>
          <p:cNvPr id="3" name="Picture 2" descr="Une jeune femme en train de prendre une photo." title="Une jeune femme en train de prendre une photo."/>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fr-FR" dirty="0"/>
              <a:t>Mettre en application ce que vous avez appris</a:t>
            </a:r>
            <a:endParaRPr lang="ar-SA" dirty="0"/>
          </a:p>
        </p:txBody>
      </p:sp>
      <p:sp>
        <p:nvSpPr>
          <p:cNvPr id="9" name="Subtitle 8"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fr-FR" dirty="0"/>
          </a:p>
        </p:txBody>
      </p:sp>
      <p:sp>
        <p:nvSpPr>
          <p:cNvPr id="7" name="TextBox 6"/>
          <p:cNvSpPr txBox="1"/>
          <p:nvPr/>
        </p:nvSpPr>
        <p:spPr>
          <a:xfrm>
            <a:off x="628980" y="3074592"/>
            <a:ext cx="4284214" cy="571500"/>
          </a:xfrm>
          <a:prstGeom prst="rect">
            <a:avLst/>
          </a:prstGeom>
          <a:solidFill>
            <a:schemeClr val="accent6"/>
          </a:solidFill>
        </p:spPr>
        <p:txBody>
          <a:bodyPr wrap="square" rtlCol="0">
            <a:spAutoFit/>
          </a:bodyPr>
          <a:lstStyle/>
          <a:p>
            <a:endParaRPr lang="en-US" dirty="0"/>
          </a:p>
        </p:txBody>
      </p:sp>
      <p:sp>
        <p:nvSpPr>
          <p:cNvPr id="10" name="TextBox 9"/>
          <p:cNvSpPr txBox="1"/>
          <p:nvPr/>
        </p:nvSpPr>
        <p:spPr>
          <a:xfrm>
            <a:off x="628980" y="3598795"/>
            <a:ext cx="4284214" cy="571500"/>
          </a:xfrm>
          <a:prstGeom prst="rect">
            <a:avLst/>
          </a:prstGeom>
          <a:solidFill>
            <a:schemeClr val="accent6"/>
          </a:solidFill>
        </p:spPr>
        <p:txBody>
          <a:bodyPr wrap="square" rtlCol="0">
            <a:spAutoFit/>
          </a:bodyPr>
          <a:lstStyle/>
          <a:p>
            <a:endParaRPr lang="en-US" dirty="0"/>
          </a:p>
        </p:txBody>
      </p:sp>
      <p:sp>
        <p:nvSpPr>
          <p:cNvPr id="11" name="TextBox 10"/>
          <p:cNvSpPr txBox="1"/>
          <p:nvPr/>
        </p:nvSpPr>
        <p:spPr>
          <a:xfrm>
            <a:off x="628980" y="4132199"/>
            <a:ext cx="3342520" cy="571500"/>
          </a:xfrm>
          <a:prstGeom prst="rect">
            <a:avLst/>
          </a:prstGeom>
          <a:solidFill>
            <a:schemeClr val="accent6"/>
          </a:solidFill>
        </p:spPr>
        <p:txBody>
          <a:bodyPr wrap="square" rtlCol="0">
            <a:spAutoFit/>
          </a:bodyPr>
          <a:lstStyle/>
          <a:p>
            <a:endParaRPr lang="en-US" dirty="0"/>
          </a:p>
        </p:txBody>
      </p:sp>
      <p:sp>
        <p:nvSpPr>
          <p:cNvPr id="15" name="TextBox 14"/>
          <p:cNvSpPr txBox="1"/>
          <p:nvPr/>
        </p:nvSpPr>
        <p:spPr>
          <a:xfrm>
            <a:off x="631251" y="4612149"/>
            <a:ext cx="1306731" cy="571500"/>
          </a:xfrm>
          <a:prstGeom prst="rect">
            <a:avLst/>
          </a:prstGeom>
          <a:solidFill>
            <a:schemeClr val="accent6"/>
          </a:solidFill>
        </p:spPr>
        <p:txBody>
          <a:bodyPr wrap="square" rtlCol="0">
            <a:spAutoFit/>
          </a:bodyPr>
          <a:lstStyle/>
          <a:p>
            <a:endParaRPr lang="en-US" dirty="0"/>
          </a:p>
        </p:txBody>
      </p:sp>
      <p:sp>
        <p:nvSpPr>
          <p:cNvPr id="14" name="Rectangle 13"/>
          <p:cNvSpPr/>
          <p:nvPr/>
        </p:nvSpPr>
        <p:spPr>
          <a:xfrm>
            <a:off x="530088" y="708563"/>
            <a:ext cx="4663440" cy="4524315"/>
          </a:xfrm>
          <a:prstGeom prst="rect">
            <a:avLst/>
          </a:prstGeom>
        </p:spPr>
        <p:txBody>
          <a:bodyPr wrap="square" anchor="ctr" anchorCtr="0">
            <a:spAutoFit/>
          </a:bodyPr>
          <a:lstStyle/>
          <a:p>
            <a:r>
              <a:rPr lang="fr-FR" sz="3600" dirty="0">
                <a:solidFill>
                  <a:schemeClr val="bg1"/>
                </a:solidFill>
                <a:latin typeface="Segoe UI Light" panose="020B0502040204020203" pitchFamily="34" charset="0"/>
              </a:rPr>
              <a:t>Pendant que vous faites votre didacticiel </a:t>
            </a:r>
          </a:p>
          <a:p>
            <a:r>
              <a:rPr lang="fr-FR" sz="3600" dirty="0">
                <a:solidFill>
                  <a:schemeClr val="bg1"/>
                </a:solidFill>
                <a:latin typeface="Segoe UI Light" panose="020B0502040204020203" pitchFamily="34" charset="0"/>
              </a:rPr>
              <a:t>Une Heure de Code</a:t>
            </a:r>
            <a:r>
              <a:rPr lang="fr-FR" sz="3600" baseline="30000" dirty="0">
                <a:solidFill>
                  <a:schemeClr val="bg1"/>
                </a:solidFill>
                <a:latin typeface="Segoe UI Light" panose="020B0502040204020203" pitchFamily="34" charset="0"/>
              </a:rPr>
              <a:t>TM</a:t>
            </a:r>
            <a:r>
              <a:rPr lang="fr-FR" sz="3600" dirty="0">
                <a:solidFill>
                  <a:schemeClr val="bg1"/>
                </a:solidFill>
                <a:latin typeface="Segoe UI Light" panose="020B0502040204020203" pitchFamily="34" charset="0"/>
              </a:rPr>
              <a:t>,</a:t>
            </a:r>
          </a:p>
          <a:p>
            <a:r>
              <a:rPr lang="fr-FR" sz="3600" dirty="0">
                <a:solidFill>
                  <a:schemeClr val="bg1"/>
                </a:solidFill>
                <a:latin typeface="Segoe UI Light" panose="020B0502040204020203" pitchFamily="34" charset="0"/>
              </a:rPr>
              <a:t>gardez à l’esprit que </a:t>
            </a:r>
            <a:br>
              <a:rPr lang="fr-FR" sz="3600" dirty="0">
                <a:solidFill>
                  <a:schemeClr val="bg1"/>
                </a:solidFill>
                <a:latin typeface="Segoe UI Light" panose="020B0502040204020203" pitchFamily="34" charset="0"/>
              </a:rPr>
            </a:br>
            <a:r>
              <a:rPr lang="fr-FR" sz="3600" dirty="0">
                <a:solidFill>
                  <a:schemeClr val="bg1"/>
                </a:solidFill>
                <a:latin typeface="Segoe UI Light" panose="020B0502040204020203" pitchFamily="34" charset="0"/>
              </a:rPr>
              <a:t>ce que vous apprenez</a:t>
            </a:r>
            <a:r>
              <a:rPr lang="fr-FR" dirty="0"/>
              <a:t> </a:t>
            </a:r>
            <a:r>
              <a:rPr lang="fr-FR" sz="3600" dirty="0">
                <a:solidFill>
                  <a:schemeClr val="bg1"/>
                </a:solidFill>
                <a:latin typeface="Segoe UI Light" panose="020B0502040204020203" pitchFamily="34" charset="0"/>
              </a:rPr>
              <a:t>pourrait</a:t>
            </a:r>
            <a:r>
              <a:rPr lang="fr-FR" dirty="0"/>
              <a:t> </a:t>
            </a:r>
            <a:r>
              <a:rPr lang="fr-FR" sz="3600" dirty="0">
                <a:solidFill>
                  <a:schemeClr val="bg1"/>
                </a:solidFill>
                <a:latin typeface="Segoe UI Light" panose="020B0502040204020203" pitchFamily="34" charset="0"/>
              </a:rPr>
              <a:t>vous</a:t>
            </a:r>
            <a:r>
              <a:rPr lang="fr-FR" dirty="0"/>
              <a:t> </a:t>
            </a:r>
            <a:r>
              <a:rPr lang="fr-FR" sz="3600" dirty="0">
                <a:solidFill>
                  <a:schemeClr val="bg1"/>
                </a:solidFill>
                <a:latin typeface="Segoe UI Light" panose="020B0502040204020203" pitchFamily="34" charset="0"/>
              </a:rPr>
              <a:t>servir à faire ce que vous</a:t>
            </a:r>
            <a:r>
              <a:rPr lang="fr-FR" dirty="0"/>
              <a:t> </a:t>
            </a:r>
            <a:r>
              <a:rPr lang="fr-FR" sz="3600" dirty="0">
                <a:solidFill>
                  <a:schemeClr val="bg1"/>
                </a:solidFill>
                <a:latin typeface="Segoe UI Light" panose="020B0502040204020203" pitchFamily="34" charset="0"/>
              </a:rPr>
              <a:t>aimez. </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 groupe d’étudiants applaudissant avec enthousiasme." title="Un groupe d’étudiants applaudissant avec enthousiasme."/>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851174" y="2015793"/>
            <a:ext cx="3749040" cy="2862322"/>
          </a:xfrm>
          <a:prstGeom prst="rect">
            <a:avLst/>
          </a:prstGeom>
        </p:spPr>
        <p:txBody>
          <a:bodyPr wrap="square">
            <a:spAutoFit/>
          </a:bodyPr>
          <a:lstStyle/>
          <a:p>
            <a:r>
              <a:rPr lang="fr-FR" sz="3600" dirty="0">
                <a:solidFill>
                  <a:schemeClr val="bg1"/>
                </a:solidFill>
                <a:latin typeface="Segoe UI Light" panose="020B0502040204020203" pitchFamily="34" charset="0"/>
              </a:rPr>
              <a:t>Une Heure de </a:t>
            </a:r>
            <a:r>
              <a:rPr lang="fr-FR" sz="3600" dirty="0" err="1">
                <a:solidFill>
                  <a:schemeClr val="bg1"/>
                </a:solidFill>
                <a:latin typeface="Segoe UI Light" panose="020B0502040204020203" pitchFamily="34" charset="0"/>
              </a:rPr>
              <a:t>Code</a:t>
            </a:r>
            <a:r>
              <a:rPr lang="fr-FR" sz="3600" baseline="30000" dirty="0" err="1">
                <a:solidFill>
                  <a:schemeClr val="bg1"/>
                </a:solidFill>
                <a:latin typeface="Segoe UI Light" panose="020B0502040204020203" pitchFamily="34" charset="0"/>
              </a:rPr>
              <a:t>TM</a:t>
            </a:r>
            <a:r>
              <a:rPr lang="fr-FR" sz="3600" dirty="0">
                <a:solidFill>
                  <a:schemeClr val="bg1"/>
                </a:solidFill>
                <a:latin typeface="Segoe UI Light" panose="020B0502040204020203" pitchFamily="34" charset="0"/>
              </a:rPr>
              <a:t> avec Minecraft :</a:t>
            </a:r>
          </a:p>
          <a:p>
            <a:r>
              <a:rPr lang="fr-FR" sz="3600" dirty="0">
                <a:solidFill>
                  <a:schemeClr val="bg1"/>
                </a:solidFill>
                <a:latin typeface="Segoe UI Light" panose="020B0502040204020203" pitchFamily="34" charset="0"/>
              </a:rPr>
              <a:t>comment ça marche ?</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IE" dirty="0"/>
              <a:t>Comment </a:t>
            </a:r>
            <a:r>
              <a:rPr lang="en-IE" dirty="0" err="1"/>
              <a:t>ça</a:t>
            </a:r>
            <a:r>
              <a:rPr lang="en-IE" dirty="0"/>
              <a:t> </a:t>
            </a:r>
            <a:r>
              <a:rPr lang="en-IE" dirty="0" err="1"/>
              <a:t>marche</a:t>
            </a:r>
            <a:endParaRPr lang="ar-SA" dirty="0"/>
          </a:p>
        </p:txBody>
      </p:sp>
      <p:sp>
        <p:nvSpPr>
          <p:cNvPr id="8" name="Subtitle 7" hidden="1"/>
          <p:cNvSpPr>
            <a:spLocks noGrp="1"/>
          </p:cNvSpPr>
          <p:nvPr>
            <p:ph type="subTitle" idx="1"/>
          </p:nvPr>
        </p:nvSpPr>
        <p:spPr/>
        <p:txBody>
          <a:bodyPr/>
          <a:lstStyle/>
          <a:p>
            <a:endParaRPr lang="ar-SA"/>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fr-FR" dirty="0"/>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200329"/>
          </a:xfrm>
          <a:prstGeom prst="rect">
            <a:avLst/>
          </a:prstGeom>
        </p:spPr>
        <p:txBody>
          <a:bodyPr wrap="square">
            <a:spAutoFit/>
          </a:bodyPr>
          <a:lstStyle/>
          <a:p>
            <a:r>
              <a:rPr lang="fr-FR" sz="3600" dirty="0">
                <a:solidFill>
                  <a:schemeClr val="bg1"/>
                </a:solidFill>
                <a:latin typeface="Segoe UI Light" panose="020B0502040204020203" pitchFamily="34" charset="0"/>
              </a:rPr>
              <a:t>Heure de </a:t>
            </a:r>
            <a:r>
              <a:rPr lang="fr-FR" sz="3600" dirty="0" err="1">
                <a:solidFill>
                  <a:schemeClr val="bg1"/>
                </a:solidFill>
                <a:latin typeface="Segoe UI Light" panose="020B0502040204020203" pitchFamily="34" charset="0"/>
              </a:rPr>
              <a:t>code</a:t>
            </a:r>
            <a:r>
              <a:rPr lang="fr-FR" sz="3600" baseline="30000" dirty="0" err="1">
                <a:solidFill>
                  <a:schemeClr val="bg1"/>
                </a:solidFill>
                <a:latin typeface="Segoe UI Light" panose="020B0502040204020203" pitchFamily="34" charset="0"/>
              </a:rPr>
              <a:t>TM</a:t>
            </a:r>
            <a:r>
              <a:rPr lang="fr-FR" sz="3600" dirty="0">
                <a:solidFill>
                  <a:schemeClr val="bg1"/>
                </a:solidFill>
                <a:latin typeface="Segoe UI Light" panose="020B0502040204020203" pitchFamily="34" charset="0"/>
              </a:rPr>
              <a:t> avec</a:t>
            </a:r>
            <a:endParaRPr lang="en-US" sz="3600" dirty="0">
              <a:solidFill>
                <a:schemeClr val="bg1"/>
              </a:solidFill>
              <a:latin typeface="Segoe UI Light" panose="020B0502040204020203" pitchFamily="34" charset="0"/>
              <a:ea typeface="Segoe Pro Light" charset="0"/>
              <a:cs typeface="Segoe UI Light" panose="020B0502040204020203" pitchFamily="34" charset="0"/>
            </a:endParaRP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Voyage </a:t>
            </a:r>
            <a:r>
              <a:rPr lang="en-US" sz="3600" dirty="0" err="1">
                <a:solidFill>
                  <a:schemeClr val="bg1"/>
                </a:solidFill>
                <a:latin typeface="Segoe UI Light" panose="020B0502040204020203" pitchFamily="34" charset="0"/>
                <a:ea typeface="Segoe Pro Light" charset="0"/>
                <a:cs typeface="Segoe UI Light" panose="020B0502040204020203" pitchFamily="34" charset="0"/>
              </a:rPr>
              <a:t>Aquatique</a:t>
            </a:r>
            <a:endParaRPr lang="en-US"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1026" name="Picture 2" descr="Image result for minecraft update aquatic">
            <a:extLst>
              <a:ext uri="{FF2B5EF4-FFF2-40B4-BE49-F238E27FC236}">
                <a16:creationId xmlns:a16="http://schemas.microsoft.com/office/drawing/2014/main" id="{D1AA732D-BE76-4E3B-987C-623828EF2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22" r="22432"/>
          <a:stretch/>
        </p:blipFill>
        <p:spPr bwMode="auto">
          <a:xfrm>
            <a:off x="5715001" y="217713"/>
            <a:ext cx="3222172" cy="531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754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 adolescent saute devant un coucher de soleil sur un horizon rocheux." hidden="1" title="Un adolescent saute devant un coucher de soleil sur un horizon rocheux."/>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168" y="59789"/>
            <a:ext cx="8019048" cy="5522864"/>
          </a:xfrm>
          <a:prstGeom prst="rect">
            <a:avLst/>
          </a:prstGeom>
        </p:spPr>
      </p:pic>
      <p:pic>
        <p:nvPicPr>
          <p:cNvPr id="9" name="Picture 8"/>
          <p:cNvPicPr>
            <a:picLocks noChangeAspect="1"/>
          </p:cNvPicPr>
          <p:nvPr/>
        </p:nvPicPr>
        <p:blipFill>
          <a:blip r:embed="rId4"/>
          <a:stretch>
            <a:fillRect/>
          </a:stretch>
        </p:blipFill>
        <p:spPr>
          <a:xfrm>
            <a:off x="145775" y="117995"/>
            <a:ext cx="5497630" cy="525244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59350" y="1797329"/>
            <a:ext cx="3657600" cy="2308324"/>
          </a:xfrm>
          <a:prstGeom prst="rect">
            <a:avLst/>
          </a:prstGeom>
        </p:spPr>
        <p:txBody>
          <a:bodyPr wrap="square" anchor="ctr" anchorCtr="0">
            <a:spAutoFit/>
          </a:bodyPr>
          <a:lstStyle/>
          <a:p>
            <a:r>
              <a:rPr lang="fr-FR" sz="3600" dirty="0">
                <a:solidFill>
                  <a:schemeClr val="bg1"/>
                </a:solidFill>
                <a:latin typeface="Segoe UI Light" panose="020B0502040204020203" pitchFamily="34" charset="0"/>
              </a:rPr>
              <a:t>Avant de commencer, parlons un peu du code.</a:t>
            </a:r>
            <a:endParaRPr lang="fr-FR" sz="1800" dirty="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en-IE" dirty="0" err="1"/>
              <a:t>Parlons</a:t>
            </a:r>
            <a:r>
              <a:rPr lang="en-IE" dirty="0"/>
              <a:t> de code !</a:t>
            </a:r>
            <a:endParaRPr lang="ar-SA" dirty="0"/>
          </a:p>
        </p:txBody>
      </p:sp>
      <p:sp>
        <p:nvSpPr>
          <p:cNvPr id="6" name="Subtitle 5"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fr-FR" dirty="0"/>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68669"/>
            <a:ext cx="9144000" cy="646331"/>
          </a:xfrm>
          <a:prstGeom prst="rect">
            <a:avLst/>
          </a:prstGeom>
        </p:spPr>
        <p:txBody>
          <a:bodyPr wrap="square">
            <a:spAutoFit/>
          </a:bodyPr>
          <a:lstStyle/>
          <a:p>
            <a:pPr algn="ctr"/>
            <a:r>
              <a:rPr lang="en-US" sz="3600" dirty="0">
                <a:latin typeface="Segoe UI Light" panose="020B0502040204020203" pitchFamily="34" charset="0"/>
                <a:ea typeface="Segoe Pro Light" charset="0"/>
                <a:cs typeface="Segoe UI Light" panose="020B0502040204020203" pitchFamily="34" charset="0"/>
              </a:rPr>
              <a:t>Find the tutorial at 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2050" name="Picture 2" descr="https://attachment.outlook.office.net/owa/nealm@microsoft.com/service.svc/s/GetAttachmentThumbnail?id=AAMkAGE0OTY2OGYyLWI0YWItNDcyMC1hNGRjLTE1ZTdlZGU0NWVmMQBGAAAAAABtbJNfOUpKQaGJqroOZKWmBwC0hhgkFMXaR7PPIrJfjXrgAAAACwZlAADlVNFow%2B88TpOgqXITEhHHAAEq98feAAABEgAQAHLYXjTrr4FIoyvIuWXxyJY%3D&amp;thumbnailType=2&amp;owa=outlook.office.com&amp;scriptVer=20180924.05&amp;X-OWA-CANARY=7h5vglAcdUWhRSnevk6UCRCF1LXbJ9YY1bSiqINWkx4aB53Ikg6QHl4OzfQexRPhWxZCDgN2alM.&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LnoUvgzFkPxg3vLra4sekZMWt0ay1UGYaDAF1oupiskBaeGDxTZuh6su3aSmg4GVB6_8-hpXqCXqO0Ui1UPDZq909Vjs7qzoiPLKLmFu8_LdEPBoUBXGJm7WQlhocDSMlWgkk6lu4_zDG1tgUvKZZsVAikVi9cuJ41hRJYtOUyWe5olMIyCg-KvlZL0NlFaYBgmmgLEc0J2kRNrgecF3QvNIkwGtAhx-2PjT4q_BAYO7l9Ine_M7EYgualjWwwb3QNa4Hc3D7PkMeKySXwZkpq30NXgo33ireJZjjV7GGEatLJ2Mj690CVUllznoprIppn7EBiespVrkqbCE_NdRhA&amp;animation=true">
            <a:extLst>
              <a:ext uri="{FF2B5EF4-FFF2-40B4-BE49-F238E27FC236}">
                <a16:creationId xmlns:a16="http://schemas.microsoft.com/office/drawing/2014/main" id="{8693FE01-71D8-4D37-ACA1-5AE76217F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 chat déguisé en lion en train de bâiller." hidden="1" title="Un chat déguisé en lion en train de bâill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6" y="148669"/>
            <a:ext cx="8887159" cy="5417662"/>
          </a:xfrm>
          <a:prstGeom prst="rect">
            <a:avLst/>
          </a:prstGeom>
        </p:spPr>
      </p:pic>
      <p:pic>
        <p:nvPicPr>
          <p:cNvPr id="8" name="Picture 7"/>
          <p:cNvPicPr>
            <a:picLocks noChangeAspect="1"/>
          </p:cNvPicPr>
          <p:nvPr/>
        </p:nvPicPr>
        <p:blipFill>
          <a:blip r:embed="rId4"/>
          <a:stretch>
            <a:fillRect/>
          </a:stretch>
        </p:blipFill>
        <p:spPr>
          <a:xfrm>
            <a:off x="285750" y="0"/>
            <a:ext cx="8572500" cy="571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fr-FR" sz="3600" dirty="0">
                <a:solidFill>
                  <a:schemeClr val="bg1"/>
                </a:solidFill>
                <a:latin typeface="Segoe UI Light" panose="020B0502040204020203" pitchFamily="34" charset="0"/>
              </a:rPr>
              <a:t>Conclusion.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IE" dirty="0"/>
              <a:t>Conclusion</a:t>
            </a:r>
            <a:endParaRPr lang="ar-SA" dirty="0"/>
          </a:p>
        </p:txBody>
      </p:sp>
      <p:sp>
        <p:nvSpPr>
          <p:cNvPr id="7" name="Subtitle 6"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fr-FR" dirty="0"/>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00601" y="1708730"/>
            <a:ext cx="3657599" cy="2308324"/>
          </a:xfrm>
          <a:prstGeom prst="rect">
            <a:avLst/>
          </a:prstGeom>
        </p:spPr>
        <p:txBody>
          <a:bodyPr wrap="square">
            <a:spAutoFit/>
          </a:bodyPr>
          <a:lstStyle/>
          <a:p>
            <a:r>
              <a:rPr lang="fr-FR" sz="3600" dirty="0">
                <a:latin typeface="Segoe UI Light" panose="020B0502040204020203" pitchFamily="34" charset="0"/>
              </a:rPr>
              <a:t>À quoi pensez-vous lorsque vous entendez le mot « code » ? </a:t>
            </a:r>
            <a:endParaRPr lang="fr-FR" sz="3600" dirty="0">
              <a:latin typeface="Segoe UI Light" panose="020B0502040204020203" pitchFamily="34" charset="0"/>
              <a:ea typeface="Segoe Pro Light" charset="0"/>
              <a:cs typeface="Segoe UI Light" panose="020B0502040204020203" pitchFamily="34" charset="0"/>
            </a:endParaRPr>
          </a:p>
        </p:txBody>
      </p:sp>
      <p:sp>
        <p:nvSpPr>
          <p:cNvPr id="11" name="Rectangle 10"/>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fr-FR" dirty="0"/>
              <a:t>À présent, comment percevez-vous le « codage » ?</a:t>
            </a:r>
            <a:endParaRPr lang="ar-SA" dirty="0"/>
          </a:p>
        </p:txBody>
      </p:sp>
      <p:sp>
        <p:nvSpPr>
          <p:cNvPr id="5" name="Subtitle 4"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fr-FR" dirty="0"/>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783887" y="379794"/>
            <a:ext cx="4154137" cy="4247317"/>
          </a:xfrm>
          <a:prstGeom prst="rect">
            <a:avLst/>
          </a:prstGeom>
        </p:spPr>
        <p:txBody>
          <a:bodyPr wrap="square">
            <a:spAutoFit/>
          </a:bodyPr>
          <a:lstStyle/>
          <a:p>
            <a:r>
              <a:rPr lang="fr-FR" sz="3600" dirty="0">
                <a:latin typeface="Segoe UI Light" panose="020B0502040204020203" pitchFamily="34" charset="0"/>
              </a:rPr>
              <a:t>Que souhaitez-vous créer pour vous amuser avec vos amis ? </a:t>
            </a:r>
          </a:p>
          <a:p>
            <a:r>
              <a:rPr lang="fr-FR" dirty="0"/>
              <a:t> </a:t>
            </a:r>
            <a:endParaRPr lang="fr-FR" dirty="0">
              <a:latin typeface="Segoe UI Light" panose="020B0502040204020203" pitchFamily="34" charset="0"/>
              <a:cs typeface="Segoe UI Light" panose="020B0502040204020203" pitchFamily="34" charset="0"/>
            </a:endParaRPr>
          </a:p>
          <a:p>
            <a:r>
              <a:rPr lang="fr-FR" sz="1800" dirty="0">
                <a:latin typeface="Segoe UI Light" panose="020B0502040204020203" pitchFamily="34" charset="0"/>
              </a:rPr>
              <a:t>Un jeu ? Un site Web ? Un programme ? Une application ?...Laissez parler votre créativité ! </a:t>
            </a:r>
          </a:p>
        </p:txBody>
      </p:sp>
      <p:sp>
        <p:nvSpPr>
          <p:cNvPr id="10" name="Rectangle 9"/>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en-IE" dirty="0" err="1"/>
              <a:t>Qu’aimeriez-vous</a:t>
            </a:r>
            <a:r>
              <a:rPr lang="en-IE" dirty="0"/>
              <a:t> </a:t>
            </a:r>
            <a:r>
              <a:rPr lang="en-IE" dirty="0" err="1"/>
              <a:t>créer</a:t>
            </a:r>
            <a:r>
              <a:rPr lang="en-IE" dirty="0"/>
              <a:t> ?</a:t>
            </a:r>
            <a:endParaRPr lang="ar-SA" dirty="0"/>
          </a:p>
        </p:txBody>
      </p:sp>
      <p:sp>
        <p:nvSpPr>
          <p:cNvPr id="5" name="Subtitle 4"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fr-FR" dirty="0"/>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en-IE" dirty="0" err="1"/>
              <a:t>Étapes</a:t>
            </a:r>
            <a:r>
              <a:rPr lang="en-IE" dirty="0"/>
              <a:t> </a:t>
            </a:r>
            <a:r>
              <a:rPr lang="en-IE" dirty="0" err="1"/>
              <a:t>suivantes</a:t>
            </a:r>
            <a:endParaRPr lang="ar-SA" dirty="0"/>
          </a:p>
        </p:txBody>
      </p:sp>
      <p:sp>
        <p:nvSpPr>
          <p:cNvPr id="5" name="Subtitle 4"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fr-FR" dirty="0"/>
          </a:p>
        </p:txBody>
      </p:sp>
      <p:sp>
        <p:nvSpPr>
          <p:cNvPr id="64" name="Rectangle 63"/>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1</a:t>
            </a:r>
            <a:endParaRPr lang="fr-FR" dirty="0">
              <a:latin typeface="Segoe UI Light" panose="020B0502040204020203" pitchFamily="34" charset="0"/>
              <a:cs typeface="Segoe UI Light" panose="020B0502040204020203" pitchFamily="34" charset="0"/>
            </a:endParaRPr>
          </a:p>
        </p:txBody>
      </p:sp>
      <p:sp>
        <p:nvSpPr>
          <p:cNvPr id="65" name="Rectangle 64"/>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2</a:t>
            </a:r>
          </a:p>
        </p:txBody>
      </p:sp>
      <p:sp>
        <p:nvSpPr>
          <p:cNvPr id="66" name="Rectangle 65"/>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3</a:t>
            </a:r>
            <a:endParaRPr lang="fr-FR" dirty="0">
              <a:latin typeface="Segoe UI Light" panose="020B0502040204020203" pitchFamily="34" charset="0"/>
              <a:cs typeface="Segoe UI Light" panose="020B0502040204020203" pitchFamily="34" charset="0"/>
            </a:endParaRPr>
          </a:p>
        </p:txBody>
      </p:sp>
      <p:sp>
        <p:nvSpPr>
          <p:cNvPr id="67" name="TextBox 66"/>
          <p:cNvSpPr txBox="1"/>
          <p:nvPr/>
        </p:nvSpPr>
        <p:spPr>
          <a:xfrm>
            <a:off x="504827" y="2238375"/>
            <a:ext cx="184731" cy="254365"/>
          </a:xfrm>
          <a:prstGeom prst="rect">
            <a:avLst/>
          </a:prstGeom>
          <a:noFill/>
        </p:spPr>
        <p:txBody>
          <a:bodyPr wrap="none" rtlCol="0">
            <a:spAutoFit/>
          </a:bodyPr>
          <a:lstStyle/>
          <a:p>
            <a:endParaRPr lang="en-US" sz="1053"/>
          </a:p>
        </p:txBody>
      </p:sp>
      <p:sp>
        <p:nvSpPr>
          <p:cNvPr id="68" name="Rectangle 67"/>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latin typeface="Segoe Pro" charset="0"/>
              <a:ea typeface="Segoe Pro" charset="0"/>
              <a:cs typeface="Segoe Pro" charset="0"/>
            </a:endParaRPr>
          </a:p>
        </p:txBody>
      </p:sp>
      <p:sp>
        <p:nvSpPr>
          <p:cNvPr id="70" name="Rectangle 69"/>
          <p:cNvSpPr/>
          <p:nvPr/>
        </p:nvSpPr>
        <p:spPr>
          <a:xfrm>
            <a:off x="563532" y="3057342"/>
            <a:ext cx="2504689" cy="523220"/>
          </a:xfrm>
          <a:prstGeom prst="rect">
            <a:avLst/>
          </a:prstGeom>
        </p:spPr>
        <p:txBody>
          <a:bodyPr wrap="square">
            <a:spAutoFit/>
          </a:bodyPr>
          <a:lstStyle/>
          <a:p>
            <a:r>
              <a:rPr lang="fr-FR" sz="2800" dirty="0">
                <a:solidFill>
                  <a:schemeClr val="bg1"/>
                </a:solidFill>
                <a:latin typeface="Segoe UI Light" panose="020B0502040204020203" pitchFamily="34" charset="0"/>
              </a:rPr>
              <a:t>Votre certificat</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1" name="Rectangle 70"/>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bg1"/>
              </a:solidFill>
              <a:latin typeface="Segoe Pro" charset="0"/>
              <a:ea typeface="Segoe Pro" charset="0"/>
              <a:cs typeface="Segoe Pro" charset="0"/>
            </a:endParaRPr>
          </a:p>
        </p:txBody>
      </p:sp>
      <p:sp>
        <p:nvSpPr>
          <p:cNvPr id="72" name="Rectangle 71"/>
          <p:cNvSpPr/>
          <p:nvPr/>
        </p:nvSpPr>
        <p:spPr>
          <a:xfrm>
            <a:off x="566833" y="483999"/>
            <a:ext cx="8158067" cy="1692771"/>
          </a:xfrm>
          <a:prstGeom prst="rect">
            <a:avLst/>
          </a:prstGeom>
        </p:spPr>
        <p:txBody>
          <a:bodyPr wrap="square">
            <a:spAutoFit/>
          </a:bodyPr>
          <a:lstStyle/>
          <a:p>
            <a:pPr lvl="0"/>
            <a:r>
              <a:rPr lang="fr-FR" sz="3600" dirty="0">
                <a:solidFill>
                  <a:prstClr val="white"/>
                </a:solidFill>
                <a:latin typeface="Segoe UI Light" panose="020B0502040204020203" pitchFamily="34" charset="0"/>
              </a:rPr>
              <a:t>Et maintenant ? </a:t>
            </a:r>
          </a:p>
          <a:p>
            <a:pPr lvl="0"/>
            <a:r>
              <a:rPr lang="fr-FR" sz="3600" dirty="0">
                <a:solidFill>
                  <a:prstClr val="white"/>
                </a:solidFill>
                <a:latin typeface="Segoe UI Light" panose="020B0502040204020203" pitchFamily="34" charset="0"/>
              </a:rPr>
              <a:t>Ce n’est pas fini ! </a:t>
            </a:r>
          </a:p>
          <a:p>
            <a:pPr lvl="0"/>
            <a:r>
              <a:rPr lang="fr-FR" dirty="0"/>
              <a:t> </a:t>
            </a:r>
          </a:p>
          <a:p>
            <a:pPr lvl="0"/>
            <a:r>
              <a:rPr lang="fr-FR" sz="1800" dirty="0">
                <a:solidFill>
                  <a:prstClr val="white"/>
                </a:solidFill>
                <a:latin typeface="Segoe UI Light" panose="020B0502040204020203" pitchFamily="34" charset="0"/>
              </a:rPr>
              <a:t>Suivez les étapes suivantes pour obtenir votre certificat et continuer à apprendre ! </a:t>
            </a:r>
            <a:endParaRPr lang="fr-FR"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73" name="Rectangle 72"/>
          <p:cNvSpPr/>
          <p:nvPr/>
        </p:nvSpPr>
        <p:spPr>
          <a:xfrm>
            <a:off x="6013354" y="3057342"/>
            <a:ext cx="2295997" cy="523220"/>
          </a:xfrm>
          <a:prstGeom prst="rect">
            <a:avLst/>
          </a:prstGeom>
        </p:spPr>
        <p:txBody>
          <a:bodyPr wrap="square">
            <a:spAutoFit/>
          </a:bodyPr>
          <a:lstStyle/>
          <a:p>
            <a:r>
              <a:rPr lang="fr-FR" sz="2800" dirty="0">
                <a:solidFill>
                  <a:schemeClr val="bg1"/>
                </a:solidFill>
                <a:latin typeface="Segoe UI Light" panose="020B0502040204020203" pitchFamily="34" charset="0"/>
              </a:rPr>
              <a:t>En savoir plus</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5" name="Rectangle 74"/>
          <p:cNvSpPr/>
          <p:nvPr/>
        </p:nvSpPr>
        <p:spPr>
          <a:xfrm>
            <a:off x="3129861" y="3057342"/>
            <a:ext cx="2295997" cy="523220"/>
          </a:xfrm>
          <a:prstGeom prst="rect">
            <a:avLst/>
          </a:prstGeom>
        </p:spPr>
        <p:txBody>
          <a:bodyPr wrap="square">
            <a:spAutoFit/>
          </a:bodyPr>
          <a:lstStyle/>
          <a:p>
            <a:r>
              <a:rPr lang="fr-FR" sz="2800" dirty="0">
                <a:solidFill>
                  <a:schemeClr val="bg1"/>
                </a:solidFill>
                <a:latin typeface="Segoe UI Light" panose="020B0502040204020203" pitchFamily="34" charset="0"/>
              </a:rPr>
              <a:t>S’amuser</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6" name="Rectangle 75"/>
          <p:cNvSpPr/>
          <p:nvPr/>
        </p:nvSpPr>
        <p:spPr>
          <a:xfrm>
            <a:off x="6057657" y="3770444"/>
            <a:ext cx="2651760"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800" dirty="0">
                <a:solidFill>
                  <a:schemeClr val="bg1"/>
                </a:solidFill>
                <a:latin typeface="Segoe UI Light" panose="020B0502040204020203" pitchFamily="34" charset="0"/>
              </a:rPr>
              <a:t>Consultez des ressources supplémentaires sur la page Microsoft.com/</a:t>
            </a:r>
          </a:p>
          <a:p>
            <a:r>
              <a:rPr lang="fr-FR" sz="1800" dirty="0">
                <a:solidFill>
                  <a:schemeClr val="bg1"/>
                </a:solidFill>
                <a:latin typeface="Segoe UI Light" panose="020B0502040204020203" pitchFamily="34" charset="0"/>
              </a:rPr>
              <a:t>digitalskills</a:t>
            </a:r>
            <a:endParaRPr lang="fr-FR"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7" name="Rectangle 76"/>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p:cNvSpPr txBox="1"/>
          <p:nvPr/>
        </p:nvSpPr>
        <p:spPr>
          <a:xfrm>
            <a:off x="563432" y="3770444"/>
            <a:ext cx="2206625" cy="1477328"/>
          </a:xfrm>
          <a:prstGeom prst="rect">
            <a:avLst/>
          </a:prstGeom>
          <a:noFill/>
        </p:spPr>
        <p:txBody>
          <a:bodyPr wrap="square" rtlCol="0">
            <a:spAutoFit/>
          </a:bodyPr>
          <a:lstStyle/>
          <a:p>
            <a:r>
              <a:rPr lang="fr-FR" sz="1800" dirty="0">
                <a:solidFill>
                  <a:schemeClr val="bg1"/>
                </a:solidFill>
                <a:latin typeface="Segoe UI Light" panose="020B0502040204020203" pitchFamily="34" charset="0"/>
              </a:rPr>
              <a:t>Félicitations ! Vous avez réussi. Vous recevrez votre certificat à la fin de votre didacticiel.</a:t>
            </a:r>
            <a:endParaRPr lang="fr-FR" sz="1800" dirty="0">
              <a:solidFill>
                <a:schemeClr val="bg1"/>
              </a:solidFill>
              <a:latin typeface="Segoe UI Light" panose="020B0502040204020203" pitchFamily="34" charset="0"/>
              <a:cs typeface="Segoe UI Light" panose="020B0502040204020203" pitchFamily="34" charset="0"/>
            </a:endParaRPr>
          </a:p>
        </p:txBody>
      </p:sp>
      <p:sp>
        <p:nvSpPr>
          <p:cNvPr id="79" name="Rectangle 78"/>
          <p:cNvSpPr/>
          <p:nvPr/>
        </p:nvSpPr>
        <p:spPr>
          <a:xfrm>
            <a:off x="3174065" y="3770444"/>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800" dirty="0">
                <a:solidFill>
                  <a:schemeClr val="bg1"/>
                </a:solidFill>
                <a:latin typeface="Segoe UI Light" panose="020B0502040204020203" pitchFamily="34" charset="0"/>
              </a:rPr>
              <a:t>Téléchargez votre code sur Minecraft: Education Edition pour voir comment il s’intègre dans le jeu réel !</a:t>
            </a:r>
          </a:p>
        </p:txBody>
      </p:sp>
    </p:spTree>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id="{747E4A1D-A40C-43B6-B58B-8301C80283F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5" name="Picture 4" descr="Un grand groupe d’étudiants applaudissant avec enthousiasme." hidden="1" title="Un grand groupe d’étudiants applaudissant avec enthousiasme."/>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29921"/>
            <a:ext cx="9144000" cy="57449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3454"/>
            <a:ext cx="9127958" cy="5722182"/>
          </a:xfrm>
          <a:prstGeom prst="rect">
            <a:avLst/>
          </a:prstGeom>
        </p:spPr>
      </p:pic>
      <p:sp>
        <p:nvSpPr>
          <p:cNvPr id="4" name="Title 3" hidden="1"/>
          <p:cNvSpPr>
            <a:spLocks noGrp="1"/>
          </p:cNvSpPr>
          <p:nvPr>
            <p:ph type="ctrTitle"/>
          </p:nvPr>
        </p:nvSpPr>
        <p:spPr/>
        <p:txBody>
          <a:bodyPr/>
          <a:lstStyle/>
          <a:p>
            <a:r>
              <a:rPr lang="fr-FR" dirty="0"/>
              <a:t>Merci d’avoir participé à cet événement !</a:t>
            </a:r>
            <a:endParaRPr lang="ar-SA" dirty="0"/>
          </a:p>
        </p:txBody>
      </p:sp>
      <p:sp>
        <p:nvSpPr>
          <p:cNvPr id="7" name="Subtitle 6"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fr-FR" dirty="0"/>
          </a:p>
        </p:txBody>
      </p:sp>
      <p:sp>
        <p:nvSpPr>
          <p:cNvPr id="8" name="Rectangle 7"/>
          <p:cNvSpPr/>
          <p:nvPr/>
        </p:nvSpPr>
        <p:spPr>
          <a:xfrm>
            <a:off x="437177" y="2244267"/>
            <a:ext cx="4885450" cy="1754326"/>
          </a:xfrm>
          <a:prstGeom prst="rect">
            <a:avLst/>
          </a:prstGeom>
        </p:spPr>
        <p:txBody>
          <a:bodyPr wrap="square">
            <a:spAutoFit/>
          </a:bodyPr>
          <a:lstStyle/>
          <a:p>
            <a:r>
              <a:rPr lang="fr-FR" sz="3600" dirty="0">
                <a:solidFill>
                  <a:schemeClr val="bg1"/>
                </a:solidFill>
                <a:latin typeface="Segoe UI Light" panose="020B0502040204020203" pitchFamily="34" charset="0"/>
              </a:rPr>
              <a:t>Merci d’avoir participé </a:t>
            </a:r>
            <a:br>
              <a:rPr lang="fr-FR" sz="3600" dirty="0">
                <a:solidFill>
                  <a:schemeClr val="bg1"/>
                </a:solidFill>
                <a:latin typeface="Segoe UI Light" panose="020B0502040204020203" pitchFamily="34" charset="0"/>
              </a:rPr>
            </a:br>
            <a:r>
              <a:rPr lang="fr-FR" sz="3600" dirty="0">
                <a:solidFill>
                  <a:schemeClr val="bg1"/>
                </a:solidFill>
                <a:latin typeface="Segoe UI Light" panose="020B0502040204020203" pitchFamily="34" charset="0"/>
              </a:rPr>
              <a:t>à l’événement Heure de code™ avec Minecraft</a:t>
            </a:r>
          </a:p>
        </p:txBody>
      </p:sp>
      <p:pic>
        <p:nvPicPr>
          <p:cNvPr id="11" name="Picture 10" descr="Microsoft" title="Microsoft">
            <a:extLst>
              <a:ext uri="{FF2B5EF4-FFF2-40B4-BE49-F238E27FC236}">
                <a16:creationId xmlns:a16="http://schemas.microsoft.com/office/drawing/2014/main" id="{0FD0B2F4-7E27-4764-8009-0387CD35C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extLst>
      <p:ext uri="{BB962C8B-B14F-4D97-AF65-F5344CB8AC3E}">
        <p14:creationId xmlns:p14="http://schemas.microsoft.com/office/powerpoint/2010/main" val="154153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316678"/>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Copyright.</a:t>
            </a:r>
          </a:p>
          <a:p>
            <a:pPr lvl="0">
              <a:defRPr/>
            </a:pPr>
            <a:endParaRPr lang="fr-FR" sz="1600" dirty="0">
              <a:solidFill>
                <a:schemeClr val="bg1"/>
              </a:solidFill>
            </a:endParaRPr>
          </a:p>
          <a:p>
            <a:pPr lvl="0">
              <a:defRPr/>
            </a:pPr>
            <a:r>
              <a:rPr lang="fr-FR" sz="1600" dirty="0">
                <a:solidFill>
                  <a:schemeClr val="bg1"/>
                </a:solidFill>
              </a:rPr>
              <a:t>© Code.org, 2017. Code.org®, le logo CODE et Heure de code® sont des marques de Code.org</a:t>
            </a:r>
          </a:p>
          <a:p>
            <a:pPr lvl="0">
              <a:defRPr/>
            </a:pPr>
            <a:r>
              <a:rPr lang="fr-FR" sz="1600" dirty="0" err="1">
                <a:solidFill>
                  <a:schemeClr val="bg1"/>
                </a:solidFill>
              </a:rPr>
              <a:t>Mojang</a:t>
            </a:r>
            <a:r>
              <a:rPr lang="fr-FR" sz="1600" dirty="0">
                <a:solidFill>
                  <a:schemeClr val="bg1"/>
                </a:solidFill>
              </a:rPr>
              <a:t> © 2017. « Minecraft » est une marque de </a:t>
            </a:r>
            <a:r>
              <a:rPr lang="fr-FR" sz="1600" dirty="0" err="1">
                <a:solidFill>
                  <a:schemeClr val="bg1"/>
                </a:solidFill>
              </a:rPr>
              <a:t>Mojang</a:t>
            </a:r>
            <a:r>
              <a:rPr lang="fr-FR" sz="1600" dirty="0">
                <a:solidFill>
                  <a:schemeClr val="bg1"/>
                </a:solidFill>
              </a:rPr>
              <a:t> AB</a:t>
            </a:r>
          </a:p>
          <a:p>
            <a:pPr lvl="0">
              <a:defRPr/>
            </a:pPr>
            <a:r>
              <a:rPr lang="fr-FR" sz="1600" dirty="0">
                <a:solidFill>
                  <a:schemeClr val="bg1"/>
                </a:solidFill>
              </a:rPr>
              <a:t>© 2017 Microsoft Corporation. Tous droits réservés.</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88960" y="1321069"/>
            <a:ext cx="4206240" cy="3632405"/>
          </a:xfrm>
          <a:prstGeom prst="rect">
            <a:avLst/>
          </a:prstGeom>
        </p:spPr>
        <p:txBody>
          <a:bodyPr wrap="square">
            <a:spAutoFit/>
          </a:bodyPr>
          <a:lstStyle/>
          <a:p>
            <a:r>
              <a:rPr lang="fr-FR" sz="3600" spc="-30" dirty="0">
                <a:latin typeface="Segoe UI Light" panose="020B0502040204020203" pitchFamily="34" charset="0"/>
              </a:rPr>
              <a:t>À quoi pensez-vous</a:t>
            </a:r>
          </a:p>
          <a:p>
            <a:r>
              <a:rPr lang="fr-FR" sz="3600" spc="-30" dirty="0">
                <a:latin typeface="Segoe UI Light" panose="020B0502040204020203" pitchFamily="34" charset="0"/>
              </a:rPr>
              <a:t>lorsque vous entendez le mot « code » ?</a:t>
            </a:r>
          </a:p>
          <a:p>
            <a:endParaRPr lang="fr-FR" sz="3600" dirty="0">
              <a:latin typeface="Segoe UI Light" panose="020B0502040204020203" pitchFamily="34" charset="0"/>
              <a:cs typeface="Segoe UI Light" panose="020B0502040204020203" pitchFamily="34" charset="0"/>
            </a:endParaRPr>
          </a:p>
          <a:p>
            <a:r>
              <a:rPr lang="fr-FR" dirty="0"/>
              <a:t> </a:t>
            </a:r>
            <a:endParaRPr lang="fr-FR" sz="3600" dirty="0">
              <a:latin typeface="Segoe UI Light" panose="020B0502040204020203" pitchFamily="34" charset="0"/>
              <a:ea typeface="Segoe Pro" charset="0"/>
              <a:cs typeface="Segoe UI Light" panose="020B0502040204020203" pitchFamily="34" charset="0"/>
            </a:endParaRPr>
          </a:p>
          <a:p>
            <a:r>
              <a:rPr lang="fr-FR" sz="1800" dirty="0">
                <a:latin typeface="Segoe UI Light" panose="020B0502040204020203" pitchFamily="34" charset="0"/>
              </a:rPr>
              <a:t>Prenez 2 minutes pour en parler à vos amis, dites-le au groupe entier ! </a:t>
            </a:r>
            <a:endParaRPr lang="fr-FR" sz="1800" dirty="0">
              <a:effectLst/>
              <a:latin typeface="Segoe UI Light" panose="020B0502040204020203" pitchFamily="34" charset="0"/>
              <a:cs typeface="Segoe UI Light" panose="020B0502040204020203" pitchFamily="34" charset="0"/>
            </a:endParaRPr>
          </a:p>
        </p:txBody>
      </p:sp>
      <p:sp>
        <p:nvSpPr>
          <p:cNvPr id="7" name="Rectangle 6"/>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fr-FR" dirty="0"/>
              <a:t>D’après ce que vous savez, le « codage », c’est quoi ?</a:t>
            </a:r>
            <a:endParaRPr lang="ar-SA" dirty="0"/>
          </a:p>
        </p:txBody>
      </p:sp>
      <p:sp>
        <p:nvSpPr>
          <p:cNvPr id="4" name="Subtitle 3" hidden="1"/>
          <p:cNvSpPr>
            <a:spLocks noGrp="1"/>
          </p:cNvSpPr>
          <p:nvPr>
            <p:ph type="subTitle" idx="1"/>
          </p:nvPr>
        </p:nvSpPr>
        <p:spPr/>
        <p:txBody>
          <a:bodyPr/>
          <a:lstStyle/>
          <a:p>
            <a:endParaRPr lang="ar-SA"/>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fr-FR" dirty="0"/>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Un garçon en train d’étudier seul, accoudé sur son bureau." hidden="1" title="Un garçon en train d’étudier seul, accoudé sur son bureau."/>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421" y="186488"/>
            <a:ext cx="7473952" cy="5342024"/>
          </a:xfrm>
          <a:prstGeom prst="rect">
            <a:avLst/>
          </a:prstGeom>
        </p:spPr>
      </p:pic>
      <p:pic>
        <p:nvPicPr>
          <p:cNvPr id="13" name="Picture 12"/>
          <p:cNvPicPr>
            <a:picLocks noChangeAspect="1"/>
          </p:cNvPicPr>
          <p:nvPr/>
        </p:nvPicPr>
        <p:blipFill>
          <a:blip r:embed="rId4"/>
          <a:stretch>
            <a:fillRect/>
          </a:stretch>
        </p:blipFill>
        <p:spPr>
          <a:xfrm>
            <a:off x="122832" y="908018"/>
            <a:ext cx="9021168" cy="38989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Ce n’est pas ça...</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3" name="Title 2" hidden="1"/>
          <p:cNvSpPr>
            <a:spLocks noGrp="1"/>
          </p:cNvSpPr>
          <p:nvPr>
            <p:ph type="ctrTitle"/>
          </p:nvPr>
        </p:nvSpPr>
        <p:spPr/>
        <p:txBody>
          <a:bodyPr/>
          <a:lstStyle/>
          <a:p>
            <a:r>
              <a:rPr lang="en-IE" dirty="0"/>
              <a:t>Ce </a:t>
            </a:r>
            <a:r>
              <a:rPr lang="en-IE" dirty="0" err="1"/>
              <a:t>n’est</a:t>
            </a:r>
            <a:r>
              <a:rPr lang="en-IE" dirty="0"/>
              <a:t> pas </a:t>
            </a:r>
            <a:r>
              <a:rPr lang="en-IE" dirty="0" err="1"/>
              <a:t>ça</a:t>
            </a:r>
            <a:r>
              <a:rPr lang="en-IE" dirty="0"/>
              <a:t>...</a:t>
            </a:r>
            <a:endParaRPr lang="ar-SA" dirty="0"/>
          </a:p>
        </p:txBody>
      </p:sp>
      <p:sp>
        <p:nvSpPr>
          <p:cNvPr id="4" name="Subtitle 3" hidden="1"/>
          <p:cNvSpPr>
            <a:spLocks noGrp="1"/>
          </p:cNvSpPr>
          <p:nvPr>
            <p:ph type="subTitle" idx="1"/>
          </p:nvPr>
        </p:nvSpPr>
        <p:spPr/>
        <p:txBody>
          <a:bodyPr/>
          <a:lstStyle/>
          <a:p>
            <a:endParaRPr lang="ar-SA"/>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fr-FR" dirty="0"/>
          </a:p>
        </p:txBody>
      </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1200329"/>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Ce n’est pas ça non plus...</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en-US"/>
              <a:t>It’s not this, either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158042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Un groupe de chats et de chatons dans un bureau, assis devant des tables équipées d’ordinateurs et de téléphones." hidden="1" title="Un groupe de chats et de chatons dans un bureau, assis devant des tables équipées d’ordinateurs et de téléphon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206" y="108363"/>
            <a:ext cx="5961326" cy="5474290"/>
          </a:xfrm>
          <a:prstGeom prst="rect">
            <a:avLst/>
          </a:prstGeom>
        </p:spPr>
      </p:pic>
      <p:pic>
        <p:nvPicPr>
          <p:cNvPr id="12" name="Picture 11"/>
          <p:cNvPicPr>
            <a:picLocks noChangeAspect="1"/>
          </p:cNvPicPr>
          <p:nvPr/>
        </p:nvPicPr>
        <p:blipFill>
          <a:blip r:embed="rId4"/>
          <a:stretch>
            <a:fillRect/>
          </a:stretch>
        </p:blipFill>
        <p:spPr>
          <a:xfrm>
            <a:off x="3449144" y="-1631"/>
            <a:ext cx="5503787"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C’est ça...</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3" name="Title 2" hidden="1"/>
          <p:cNvSpPr>
            <a:spLocks noGrp="1"/>
          </p:cNvSpPr>
          <p:nvPr>
            <p:ph type="ctrTitle"/>
          </p:nvPr>
        </p:nvSpPr>
        <p:spPr/>
        <p:txBody>
          <a:bodyPr/>
          <a:lstStyle/>
          <a:p>
            <a:r>
              <a:rPr lang="en-IE" dirty="0" err="1"/>
              <a:t>C’est</a:t>
            </a:r>
            <a:r>
              <a:rPr lang="en-IE" dirty="0"/>
              <a:t> </a:t>
            </a:r>
            <a:r>
              <a:rPr lang="en-IE" dirty="0" err="1"/>
              <a:t>ça</a:t>
            </a:r>
            <a:r>
              <a:rPr lang="en-IE" dirty="0"/>
              <a:t> !</a:t>
            </a:r>
            <a:endParaRPr lang="ar-SA" dirty="0"/>
          </a:p>
        </p:txBody>
      </p:sp>
      <p:sp>
        <p:nvSpPr>
          <p:cNvPr id="4" name="Subtitle 3" hidden="1"/>
          <p:cNvSpPr>
            <a:spLocks noGrp="1"/>
          </p:cNvSpPr>
          <p:nvPr>
            <p:ph type="subTitle" idx="1"/>
          </p:nvPr>
        </p:nvSpPr>
        <p:spPr/>
        <p:txBody>
          <a:bodyPr/>
          <a:lstStyle/>
          <a:p>
            <a:endParaRPr lang="ar-SA"/>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fr-FR" dirty="0"/>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3864634" y="2534334"/>
            <a:ext cx="4593566" cy="646331"/>
          </a:xfrm>
          <a:prstGeom prst="rect">
            <a:avLst/>
          </a:prstGeom>
        </p:spPr>
        <p:txBody>
          <a:bodyPr wrap="square">
            <a:spAutoFit/>
          </a:bodyPr>
          <a:lstStyle/>
          <a:p>
            <a:r>
              <a:rPr lang="fr-FR" sz="3600" dirty="0">
                <a:solidFill>
                  <a:schemeClr val="bg1"/>
                </a:solidFill>
                <a:latin typeface="Segoe UI Light" panose="020B0502040204020203" pitchFamily="34" charset="0"/>
              </a:rPr>
              <a:t>Non, c’était pour rire...</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 name="Title 4" hidden="1"/>
          <p:cNvSpPr>
            <a:spLocks noGrp="1"/>
          </p:cNvSpPr>
          <p:nvPr>
            <p:ph type="ctrTitle"/>
          </p:nvPr>
        </p:nvSpPr>
        <p:spPr/>
        <p:txBody>
          <a:bodyPr/>
          <a:lstStyle/>
          <a:p>
            <a:r>
              <a:rPr lang="fr-FR" dirty="0"/>
              <a:t>Non c’est une blague bien sûr !</a:t>
            </a:r>
            <a:endParaRPr lang="ar-SA" dirty="0"/>
          </a:p>
        </p:txBody>
      </p:sp>
      <p:sp>
        <p:nvSpPr>
          <p:cNvPr id="6" name="Subtitle 5"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fr-FR" dirty="0"/>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eux adolescents, un garçon et une fille, en train de collaborer en utilisant des appareils mobiles." title="Deux adolescents, un garçon et une fille, en train de collaborer en utilisant des appareils mobiles."/>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C’est ça...</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en-IE" dirty="0" err="1"/>
              <a:t>En</a:t>
            </a:r>
            <a:r>
              <a:rPr lang="en-IE" dirty="0"/>
              <a:t> fait, </a:t>
            </a:r>
            <a:r>
              <a:rPr lang="en-IE" dirty="0" err="1"/>
              <a:t>c’est</a:t>
            </a:r>
            <a:r>
              <a:rPr lang="en-IE" dirty="0"/>
              <a:t> </a:t>
            </a:r>
            <a:r>
              <a:rPr lang="en-IE" dirty="0" err="1"/>
              <a:t>ça</a:t>
            </a:r>
            <a:r>
              <a:rPr lang="en-IE" dirty="0"/>
              <a:t>...</a:t>
            </a:r>
            <a:endParaRPr lang="ar-SA" dirty="0"/>
          </a:p>
        </p:txBody>
      </p:sp>
      <p:sp>
        <p:nvSpPr>
          <p:cNvPr id="5" name="Subtitle 4"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fr-FR" dirty="0"/>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F8676A4535674B980953CD024B21E9" ma:contentTypeVersion="9" ma:contentTypeDescription="Create a new document." ma:contentTypeScope="" ma:versionID="f3f765fd29b4041ecd3b7549a00e7f2b">
  <xsd:schema xmlns:xsd="http://www.w3.org/2001/XMLSchema" xmlns:xs="http://www.w3.org/2001/XMLSchema" xmlns:p="http://schemas.microsoft.com/office/2006/metadata/properties" xmlns:ns2="c91d5482-992c-45ee-a198-606f7cef0c70" xmlns:ns3="888f4a89-5098-4c06-987a-8e4b2de3c200" xmlns:ns4="c9f4e1a2-e671-4fef-9e8a-c9c7cdc92e23" targetNamespace="http://schemas.microsoft.com/office/2006/metadata/properties" ma:root="true" ma:fieldsID="db57567745a06c783c4c8cbaf7ce7986" ns2:_="" ns3:_="" ns4:_="">
    <xsd:import namespace="c91d5482-992c-45ee-a198-606f7cef0c70"/>
    <xsd:import namespace="888f4a89-5098-4c06-987a-8e4b2de3c200"/>
    <xsd:import namespace="c9f4e1a2-e671-4fef-9e8a-c9c7cdc92e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4:LastSharedByUser" minOccurs="0"/>
                <xsd:element ref="ns4:LastSharedByTime"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1d5482-992c-45ee-a198-606f7cef0c7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8f4a89-5098-4c06-987a-8e4b2de3c200"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9f4e1a2-e671-4fef-9e8a-c9c7cdc92e23" elementFormDefault="qualified">
    <xsd:import namespace="http://schemas.microsoft.com/office/2006/documentManagement/types"/>
    <xsd:import namespace="http://schemas.microsoft.com/office/infopath/2007/PartnerControls"/>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EAAEF9-E655-4A10-AF62-F790BFBEA891}"/>
</file>

<file path=customXml/itemProps2.xml><?xml version="1.0" encoding="utf-8"?>
<ds:datastoreItem xmlns:ds="http://schemas.openxmlformats.org/officeDocument/2006/customXml" ds:itemID="{E8D875A9-9004-4CC9-A150-89D5170CDF57}"/>
</file>

<file path=customXml/itemProps3.xml><?xml version="1.0" encoding="utf-8"?>
<ds:datastoreItem xmlns:ds="http://schemas.openxmlformats.org/officeDocument/2006/customXml" ds:itemID="{D620AC2B-0910-46A9-823F-699B0FE4AC8F}"/>
</file>

<file path=docProps/app.xml><?xml version="1.0" encoding="utf-8"?>
<Properties xmlns="http://schemas.openxmlformats.org/officeDocument/2006/extended-properties" xmlns:vt="http://schemas.openxmlformats.org/officeDocument/2006/docPropsVTypes">
  <Template>Office Theme</Template>
  <TotalTime>0</TotalTime>
  <Words>523</Words>
  <Application>Microsoft Office PowerPoint</Application>
  <PresentationFormat>Affichage à l'écran (16:10)</PresentationFormat>
  <Paragraphs>501</Paragraphs>
  <Slides>26</Slides>
  <Notes>26</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26</vt:i4>
      </vt:variant>
    </vt:vector>
  </HeadingPairs>
  <TitlesOfParts>
    <vt:vector size="34" baseType="lpstr">
      <vt:lpstr>Arial</vt:lpstr>
      <vt:lpstr>Calibri</vt:lpstr>
      <vt:lpstr>Calibri Light</vt:lpstr>
      <vt:lpstr>Segoe Pro</vt:lpstr>
      <vt:lpstr>Segoe Pro Light</vt:lpstr>
      <vt:lpstr>Segoe UI Light</vt:lpstr>
      <vt:lpstr>Times New Roman</vt:lpstr>
      <vt:lpstr>Office Theme</vt:lpstr>
      <vt:lpstr>Bienvenue à « Une Heure de Code™ »</vt:lpstr>
      <vt:lpstr>Parlons de code !</vt:lpstr>
      <vt:lpstr>D’après ce que vous savez, le « codage », c’est quoi ?</vt:lpstr>
      <vt:lpstr>Hour of Code™ video by Code.org </vt:lpstr>
      <vt:lpstr>Ce n’est pas ça...</vt:lpstr>
      <vt:lpstr>It’s not this, either </vt:lpstr>
      <vt:lpstr>C’est ça !</vt:lpstr>
      <vt:lpstr>Non c’est une blague bien sûr !</vt:lpstr>
      <vt:lpstr>En fait, c’est ça...</vt:lpstr>
      <vt:lpstr>Et ça</vt:lpstr>
      <vt:lpstr>Programmer, c’est…</vt:lpstr>
      <vt:lpstr>Résoudre des problèmes</vt:lpstr>
      <vt:lpstr>Créer</vt:lpstr>
      <vt:lpstr>Collaborer</vt:lpstr>
      <vt:lpstr>Qu’aimez-vous faire par-dessus tout ?</vt:lpstr>
      <vt:lpstr>Donnez vie à vos envies</vt:lpstr>
      <vt:lpstr>Mettre en application ce que vous avez appris</vt:lpstr>
      <vt:lpstr>Comment ça marche</vt:lpstr>
      <vt:lpstr>How it goes down </vt:lpstr>
      <vt:lpstr>Find your tutorial</vt:lpstr>
      <vt:lpstr>Conclusion</vt:lpstr>
      <vt:lpstr>À présent, comment percevez-vous le « codage » ?</vt:lpstr>
      <vt:lpstr>Qu’aimeriez-vous créer ?</vt:lpstr>
      <vt:lpstr>Étapes suivantes</vt:lpstr>
      <vt:lpstr>Merci d’avoir participé à cet événement !</vt:lpstr>
      <vt:lpstr>Welcome to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2015-11-26T12:37:04Z</dcterms:created>
  <dcterms:modified xsi:type="dcterms:W3CDTF">2018-10-17T09:39:13Z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0x010100ADF8676A4535674B980953CD024B21E9</vt:lpwstr>
  </property>
</Properties>
</file>